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DM Sans" pitchFamily="2" charset="0"/>
      <p:regular r:id="rId11"/>
    </p:embeddedFont>
    <p:embeddedFont>
      <p:font typeface="DM Sans Bold" panose="020B0604020202020204" charset="0"/>
      <p:regular r:id="rId12"/>
    </p:embeddedFont>
    <p:embeddedFont>
      <p:font typeface="DM Sans Italics" panose="020B0604020202020204" charset="0"/>
      <p:regular r:id="rId13"/>
    </p:embeddedFont>
    <p:embeddedFont>
      <p:font typeface="Now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99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a:grpSpLocks noChangeAspect="1"/>
          </p:cNvGrpSpPr>
          <p:nvPr/>
        </p:nvGrpSpPr>
        <p:grpSpPr>
          <a:xfrm>
            <a:off x="10497319" y="-146492"/>
            <a:ext cx="8848612" cy="10579985"/>
            <a:chOff x="0" y="0"/>
            <a:chExt cx="8603361" cy="10286746"/>
          </a:xfrm>
        </p:grpSpPr>
        <p:sp>
          <p:nvSpPr>
            <p:cNvPr id="7" name="Freeform 7"/>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41541" r="-38033"/>
              </a:stretch>
            </a:blipFill>
          </p:spPr>
        </p:sp>
      </p:grpSp>
      <p:sp>
        <p:nvSpPr>
          <p:cNvPr id="8" name="Freeform 8"/>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89201" y="563915"/>
            <a:ext cx="4164107" cy="2243062"/>
          </a:xfrm>
          <a:custGeom>
            <a:avLst/>
            <a:gdLst/>
            <a:ahLst/>
            <a:cxnLst/>
            <a:rect l="l" t="t" r="r" b="b"/>
            <a:pathLst>
              <a:path w="4164107" h="2243062">
                <a:moveTo>
                  <a:pt x="0" y="0"/>
                </a:moveTo>
                <a:lnTo>
                  <a:pt x="4164107" y="0"/>
                </a:lnTo>
                <a:lnTo>
                  <a:pt x="4164107" y="2243062"/>
                </a:lnTo>
                <a:lnTo>
                  <a:pt x="0" y="2243062"/>
                </a:lnTo>
                <a:lnTo>
                  <a:pt x="0" y="0"/>
                </a:lnTo>
                <a:close/>
              </a:path>
            </a:pathLst>
          </a:custGeom>
          <a:blipFill>
            <a:blip r:embed="rId5">
              <a:extLst>
                <a:ext uri="{96DAC541-7B7A-43D3-8B79-37D633B846F1}">
                  <asvg:svgBlip xmlns:asvg="http://schemas.microsoft.com/office/drawing/2016/SVG/main" r:embed="rId6"/>
                </a:ext>
              </a:extLst>
            </a:blip>
            <a:stretch>
              <a:fillRect b="-22862"/>
            </a:stretch>
          </a:blipFill>
        </p:spPr>
      </p:sp>
      <p:sp>
        <p:nvSpPr>
          <p:cNvPr id="10" name="TextBox 10"/>
          <p:cNvSpPr txBox="1"/>
          <p:nvPr/>
        </p:nvSpPr>
        <p:spPr>
          <a:xfrm>
            <a:off x="1573748" y="6307234"/>
            <a:ext cx="7913921" cy="462771"/>
          </a:xfrm>
          <a:prstGeom prst="rect">
            <a:avLst/>
          </a:prstGeom>
        </p:spPr>
        <p:txBody>
          <a:bodyPr lIns="0" tIns="0" rIns="0" bIns="0" rtlCol="0" anchor="t">
            <a:spAutoFit/>
          </a:bodyPr>
          <a:lstStyle/>
          <a:p>
            <a:pPr marL="0" lvl="0" indent="0" algn="l">
              <a:lnSpc>
                <a:spcPts val="3727"/>
              </a:lnSpc>
              <a:spcBef>
                <a:spcPct val="0"/>
              </a:spcBef>
            </a:pPr>
            <a:r>
              <a:rPr lang="en-US" sz="3030" i="1">
                <a:solidFill>
                  <a:srgbClr val="56AEFF"/>
                </a:solidFill>
                <a:latin typeface="DM Sans Italics"/>
                <a:ea typeface="DM Sans Italics"/>
                <a:cs typeface="DM Sans Italics"/>
                <a:sym typeface="DM Sans Italics"/>
              </a:rPr>
              <a:t>Presented by: Mohammad Avez Khatri</a:t>
            </a:r>
          </a:p>
        </p:txBody>
      </p:sp>
      <p:sp>
        <p:nvSpPr>
          <p:cNvPr id="11" name="TextBox 11"/>
          <p:cNvSpPr txBox="1"/>
          <p:nvPr/>
        </p:nvSpPr>
        <p:spPr>
          <a:xfrm>
            <a:off x="1573748" y="3873907"/>
            <a:ext cx="10959085" cy="3172323"/>
          </a:xfrm>
          <a:prstGeom prst="rect">
            <a:avLst/>
          </a:prstGeom>
        </p:spPr>
        <p:txBody>
          <a:bodyPr lIns="0" tIns="0" rIns="0" bIns="0" rtlCol="0" anchor="t">
            <a:spAutoFit/>
          </a:bodyPr>
          <a:lstStyle/>
          <a:p>
            <a:pPr algn="l">
              <a:lnSpc>
                <a:spcPts val="6226"/>
              </a:lnSpc>
            </a:pPr>
            <a:r>
              <a:rPr lang="en-US" sz="5188" b="1">
                <a:solidFill>
                  <a:srgbClr val="FFFBFB"/>
                </a:solidFill>
                <a:latin typeface="Now Bold"/>
                <a:ea typeface="Now Bold"/>
                <a:cs typeface="Now Bold"/>
                <a:sym typeface="Now Bold"/>
              </a:rPr>
              <a:t>ENHANCING ACADEMIC CERTIFICATE INTEGRITY WITH BLOCKCHAIN TECHNOLOGY</a:t>
            </a:r>
          </a:p>
          <a:p>
            <a:pPr algn="l">
              <a:lnSpc>
                <a:spcPts val="6226"/>
              </a:lnSpc>
            </a:pPr>
            <a:endParaRPr lang="en-US" sz="5188" b="1">
              <a:solidFill>
                <a:srgbClr val="FFFBFB"/>
              </a:solidFill>
              <a:latin typeface="Now Bold"/>
              <a:ea typeface="Now Bold"/>
              <a:cs typeface="Now Bold"/>
              <a:sym typeface="Now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982623" y="4586506"/>
            <a:ext cx="4432959" cy="1427059"/>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id="4" name="Group 4"/>
          <p:cNvGrpSpPr/>
          <p:nvPr/>
        </p:nvGrpSpPr>
        <p:grpSpPr>
          <a:xfrm>
            <a:off x="11815942" y="1873011"/>
            <a:ext cx="2769297" cy="2611562"/>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solidFill>
              <a:srgbClr val="CFF4FF"/>
            </a:solidFill>
          </p:spPr>
        </p:sp>
      </p:grpSp>
      <p:grpSp>
        <p:nvGrpSpPr>
          <p:cNvPr id="6" name="Group 6"/>
          <p:cNvGrpSpPr/>
          <p:nvPr/>
        </p:nvGrpSpPr>
        <p:grpSpPr>
          <a:xfrm>
            <a:off x="9135929" y="7686899"/>
            <a:ext cx="8123371" cy="1571401"/>
            <a:chOff x="0" y="0"/>
            <a:chExt cx="7860960" cy="1520640"/>
          </a:xfrm>
        </p:grpSpPr>
        <p:sp>
          <p:nvSpPr>
            <p:cNvPr id="7" name="Freeform 7"/>
            <p:cNvSpPr/>
            <p:nvPr/>
          </p:nvSpPr>
          <p:spPr>
            <a:xfrm>
              <a:off x="0" y="0"/>
              <a:ext cx="7860919" cy="1520698"/>
            </a:xfrm>
            <a:custGeom>
              <a:avLst/>
              <a:gdLst/>
              <a:ahLst/>
              <a:cxn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id="8" name="Group 8"/>
          <p:cNvGrpSpPr/>
          <p:nvPr/>
        </p:nvGrpSpPr>
        <p:grpSpPr>
          <a:xfrm>
            <a:off x="10116567" y="6131866"/>
            <a:ext cx="6168048" cy="1424082"/>
            <a:chOff x="0" y="0"/>
            <a:chExt cx="5968800" cy="1378080"/>
          </a:xfrm>
        </p:grpSpPr>
        <p:sp>
          <p:nvSpPr>
            <p:cNvPr id="9" name="Freeform 9"/>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solidFill>
              <a:srgbClr val="56AEFF"/>
            </a:solidFill>
          </p:spPr>
        </p:sp>
      </p:grpSp>
      <p:sp>
        <p:nvSpPr>
          <p:cNvPr id="10" name="TextBox 10"/>
          <p:cNvSpPr txBox="1"/>
          <p:nvPr/>
        </p:nvSpPr>
        <p:spPr>
          <a:xfrm>
            <a:off x="2533666" y="6702799"/>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a:solidFill>
                  <a:srgbClr val="4BD1FB"/>
                </a:solidFill>
                <a:latin typeface="DM Sans Bold"/>
                <a:ea typeface="DM Sans Bold"/>
                <a:cs typeface="DM Sans Bold"/>
                <a:sym typeface="DM Sans Bold"/>
              </a:rPr>
              <a:t>03</a:t>
            </a:r>
          </a:p>
        </p:txBody>
      </p:sp>
      <p:sp>
        <p:nvSpPr>
          <p:cNvPr id="11" name="TextBox 11"/>
          <p:cNvSpPr txBox="1"/>
          <p:nvPr/>
        </p:nvSpPr>
        <p:spPr>
          <a:xfrm>
            <a:off x="2533666" y="7851218"/>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a:solidFill>
                  <a:srgbClr val="4BD1FB"/>
                </a:solidFill>
                <a:latin typeface="DM Sans Bold"/>
                <a:ea typeface="DM Sans Bold"/>
                <a:cs typeface="DM Sans Bold"/>
                <a:sym typeface="DM Sans Bold"/>
              </a:rPr>
              <a:t>04</a:t>
            </a:r>
          </a:p>
        </p:txBody>
      </p:sp>
      <p:sp>
        <p:nvSpPr>
          <p:cNvPr id="12" name="Freeform 12"/>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AutoShape 14"/>
          <p:cNvSpPr/>
          <p:nvPr/>
        </p:nvSpPr>
        <p:spPr>
          <a:xfrm flipH="1" flipV="1">
            <a:off x="2750911" y="5498629"/>
            <a:ext cx="586120" cy="0"/>
          </a:xfrm>
          <a:prstGeom prst="line">
            <a:avLst/>
          </a:prstGeom>
          <a:ln w="47625" cap="flat">
            <a:solidFill>
              <a:srgbClr val="4BD1FB"/>
            </a:solidFill>
            <a:prstDash val="solid"/>
            <a:headEnd type="none" w="sm" len="sm"/>
            <a:tailEnd type="none" w="sm" len="sm"/>
          </a:ln>
        </p:spPr>
      </p:sp>
      <p:sp>
        <p:nvSpPr>
          <p:cNvPr id="15" name="AutoShape 15"/>
          <p:cNvSpPr/>
          <p:nvPr/>
        </p:nvSpPr>
        <p:spPr>
          <a:xfrm flipH="1" flipV="1">
            <a:off x="2687955" y="6633844"/>
            <a:ext cx="586120" cy="0"/>
          </a:xfrm>
          <a:prstGeom prst="line">
            <a:avLst/>
          </a:prstGeom>
          <a:ln w="47625" cap="flat">
            <a:solidFill>
              <a:srgbClr val="4BD1FB"/>
            </a:solidFill>
            <a:prstDash val="solid"/>
            <a:headEnd type="none" w="sm" len="sm"/>
            <a:tailEnd type="none" w="sm" len="sm"/>
          </a:ln>
        </p:spPr>
      </p:sp>
      <p:sp>
        <p:nvSpPr>
          <p:cNvPr id="16" name="AutoShape 16"/>
          <p:cNvSpPr/>
          <p:nvPr/>
        </p:nvSpPr>
        <p:spPr>
          <a:xfrm flipH="1" flipV="1">
            <a:off x="2687955" y="7771150"/>
            <a:ext cx="586120" cy="0"/>
          </a:xfrm>
          <a:prstGeom prst="line">
            <a:avLst/>
          </a:prstGeom>
          <a:ln w="47625" cap="flat">
            <a:solidFill>
              <a:srgbClr val="4BD1FB"/>
            </a:solidFill>
            <a:prstDash val="solid"/>
            <a:headEnd type="none" w="sm" len="sm"/>
            <a:tailEnd type="none" w="sm" len="sm"/>
          </a:ln>
        </p:spPr>
      </p:sp>
      <p:sp>
        <p:nvSpPr>
          <p:cNvPr id="17" name="Freeform 17"/>
          <p:cNvSpPr/>
          <p:nvPr/>
        </p:nvSpPr>
        <p:spPr>
          <a:xfrm>
            <a:off x="12774554" y="3178792"/>
            <a:ext cx="1083864" cy="1083864"/>
          </a:xfrm>
          <a:custGeom>
            <a:avLst/>
            <a:gdLst/>
            <a:ahLst/>
            <a:cxnLst/>
            <a:rect l="l" t="t" r="r" b="b"/>
            <a:pathLst>
              <a:path w="1083864" h="1083864">
                <a:moveTo>
                  <a:pt x="0" y="0"/>
                </a:moveTo>
                <a:lnTo>
                  <a:pt x="1083864" y="0"/>
                </a:lnTo>
                <a:lnTo>
                  <a:pt x="1083864" y="1083864"/>
                </a:lnTo>
                <a:lnTo>
                  <a:pt x="0" y="1083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12710341" y="4802862"/>
            <a:ext cx="980499" cy="1161322"/>
          </a:xfrm>
          <a:custGeom>
            <a:avLst/>
            <a:gdLst/>
            <a:ahLst/>
            <a:cxnLst/>
            <a:rect l="l" t="t" r="r" b="b"/>
            <a:pathLst>
              <a:path w="980499" h="1161322">
                <a:moveTo>
                  <a:pt x="0" y="0"/>
                </a:moveTo>
                <a:lnTo>
                  <a:pt x="980499" y="0"/>
                </a:lnTo>
                <a:lnTo>
                  <a:pt x="980499" y="1161322"/>
                </a:lnTo>
                <a:lnTo>
                  <a:pt x="0" y="11613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12726929" y="6266479"/>
            <a:ext cx="947323" cy="1187866"/>
          </a:xfrm>
          <a:custGeom>
            <a:avLst/>
            <a:gdLst/>
            <a:ahLst/>
            <a:cxnLst/>
            <a:rect l="l" t="t" r="r" b="b"/>
            <a:pathLst>
              <a:path w="947323" h="1187866">
                <a:moveTo>
                  <a:pt x="0" y="0"/>
                </a:moveTo>
                <a:lnTo>
                  <a:pt x="947323" y="0"/>
                </a:lnTo>
                <a:lnTo>
                  <a:pt x="947323" y="1187866"/>
                </a:lnTo>
                <a:lnTo>
                  <a:pt x="0" y="1187866"/>
                </a:lnTo>
                <a:lnTo>
                  <a:pt x="0" y="0"/>
                </a:lnTo>
                <a:close/>
              </a:path>
            </a:pathLst>
          </a:custGeom>
          <a:blipFill>
            <a:blip r:embed="rId8"/>
            <a:stretch>
              <a:fillRect/>
            </a:stretch>
          </a:blipFill>
        </p:spPr>
      </p:sp>
      <p:sp>
        <p:nvSpPr>
          <p:cNvPr id="20" name="TextBox 20"/>
          <p:cNvSpPr txBox="1"/>
          <p:nvPr/>
        </p:nvSpPr>
        <p:spPr>
          <a:xfrm>
            <a:off x="2533666" y="4408373"/>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a:solidFill>
                  <a:srgbClr val="4BD1FB"/>
                </a:solidFill>
                <a:latin typeface="DM Sans Bold"/>
                <a:ea typeface="DM Sans Bold"/>
                <a:cs typeface="DM Sans Bold"/>
                <a:sym typeface="DM Sans Bold"/>
              </a:rPr>
              <a:t>01</a:t>
            </a:r>
          </a:p>
        </p:txBody>
      </p:sp>
      <p:sp>
        <p:nvSpPr>
          <p:cNvPr id="21" name="TextBox 21"/>
          <p:cNvSpPr txBox="1"/>
          <p:nvPr/>
        </p:nvSpPr>
        <p:spPr>
          <a:xfrm>
            <a:off x="2533666" y="5556793"/>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a:solidFill>
                  <a:srgbClr val="4BD1FB"/>
                </a:solidFill>
                <a:latin typeface="DM Sans Bold"/>
                <a:ea typeface="DM Sans Bold"/>
                <a:cs typeface="DM Sans Bold"/>
                <a:sym typeface="DM Sans Bold"/>
              </a:rPr>
              <a:t>02</a:t>
            </a:r>
          </a:p>
        </p:txBody>
      </p:sp>
      <p:sp>
        <p:nvSpPr>
          <p:cNvPr id="22" name="TextBox 22"/>
          <p:cNvSpPr txBox="1"/>
          <p:nvPr/>
        </p:nvSpPr>
        <p:spPr>
          <a:xfrm>
            <a:off x="3491320" y="4489911"/>
            <a:ext cx="6975507" cy="1651656"/>
          </a:xfrm>
          <a:prstGeom prst="rect">
            <a:avLst/>
          </a:prstGeom>
        </p:spPr>
        <p:txBody>
          <a:bodyPr lIns="0" tIns="0" rIns="0" bIns="0" rtlCol="0" anchor="t">
            <a:spAutoFit/>
          </a:bodyPr>
          <a:lstStyle/>
          <a:p>
            <a:pPr algn="l">
              <a:lnSpc>
                <a:spcPts val="2643"/>
              </a:lnSpc>
            </a:pPr>
            <a:r>
              <a:rPr lang="en-US" sz="1915" b="1">
                <a:solidFill>
                  <a:srgbClr val="FFD700"/>
                </a:solidFill>
                <a:latin typeface="DM Sans Bold"/>
                <a:ea typeface="DM Sans Bold"/>
                <a:cs typeface="DM Sans Bold"/>
                <a:sym typeface="DM Sans Bold"/>
              </a:rPr>
              <a:t>Traditional methods are outdated</a:t>
            </a:r>
          </a:p>
          <a:p>
            <a:pPr algn="l">
              <a:lnSpc>
                <a:spcPts val="2643"/>
              </a:lnSpc>
            </a:pPr>
            <a:r>
              <a:rPr lang="en-US" sz="1915">
                <a:solidFill>
                  <a:srgbClr val="FFFFFF"/>
                </a:solidFill>
                <a:latin typeface="DM Sans"/>
                <a:ea typeface="DM Sans"/>
                <a:cs typeface="DM Sans"/>
                <a:sym typeface="DM Sans"/>
              </a:rPr>
              <a:t>Paper-based verification systems are inefficient and struggle to keep pace with modern demands.</a:t>
            </a:r>
          </a:p>
          <a:p>
            <a:pPr algn="l">
              <a:lnSpc>
                <a:spcPts val="2643"/>
              </a:lnSpc>
            </a:pPr>
            <a:endParaRPr lang="en-US" sz="1915">
              <a:solidFill>
                <a:srgbClr val="FFFFFF"/>
              </a:solidFill>
              <a:latin typeface="DM Sans"/>
              <a:ea typeface="DM Sans"/>
              <a:cs typeface="DM Sans"/>
              <a:sym typeface="DM Sans"/>
            </a:endParaRPr>
          </a:p>
          <a:p>
            <a:pPr marL="0" lvl="0" indent="0" algn="l">
              <a:lnSpc>
                <a:spcPts val="2643"/>
              </a:lnSpc>
              <a:spcBef>
                <a:spcPct val="0"/>
              </a:spcBef>
            </a:pPr>
            <a:endParaRPr lang="en-US" sz="1915">
              <a:solidFill>
                <a:srgbClr val="FFFFFF"/>
              </a:solidFill>
              <a:latin typeface="DM Sans"/>
              <a:ea typeface="DM Sans"/>
              <a:cs typeface="DM Sans"/>
              <a:sym typeface="DM Sans"/>
            </a:endParaRPr>
          </a:p>
        </p:txBody>
      </p:sp>
      <p:sp>
        <p:nvSpPr>
          <p:cNvPr id="23" name="Freeform 23"/>
          <p:cNvSpPr/>
          <p:nvPr/>
        </p:nvSpPr>
        <p:spPr>
          <a:xfrm>
            <a:off x="12853434" y="7928313"/>
            <a:ext cx="837406" cy="1212035"/>
          </a:xfrm>
          <a:custGeom>
            <a:avLst/>
            <a:gdLst/>
            <a:ahLst/>
            <a:cxnLst/>
            <a:rect l="l" t="t" r="r" b="b"/>
            <a:pathLst>
              <a:path w="837406" h="1212035">
                <a:moveTo>
                  <a:pt x="0" y="0"/>
                </a:moveTo>
                <a:lnTo>
                  <a:pt x="837406" y="0"/>
                </a:lnTo>
                <a:lnTo>
                  <a:pt x="837406" y="1212035"/>
                </a:lnTo>
                <a:lnTo>
                  <a:pt x="0" y="12120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4" name="TextBox 24"/>
          <p:cNvSpPr txBox="1"/>
          <p:nvPr/>
        </p:nvSpPr>
        <p:spPr>
          <a:xfrm>
            <a:off x="2596623" y="1779083"/>
            <a:ext cx="6962505" cy="970684"/>
          </a:xfrm>
          <a:prstGeom prst="rect">
            <a:avLst/>
          </a:prstGeom>
        </p:spPr>
        <p:txBody>
          <a:bodyPr lIns="0" tIns="0" rIns="0" bIns="0" rtlCol="0" anchor="t">
            <a:spAutoFit/>
          </a:bodyPr>
          <a:lstStyle/>
          <a:p>
            <a:pPr marL="0" lvl="0" indent="0" algn="l">
              <a:lnSpc>
                <a:spcPts val="7522"/>
              </a:lnSpc>
              <a:spcBef>
                <a:spcPct val="0"/>
              </a:spcBef>
            </a:pPr>
            <a:r>
              <a:rPr lang="en-US" sz="6268" b="1">
                <a:solidFill>
                  <a:srgbClr val="FFFFFF"/>
                </a:solidFill>
                <a:latin typeface="Now Bold"/>
                <a:ea typeface="Now Bold"/>
                <a:cs typeface="Now Bold"/>
                <a:sym typeface="Now Bold"/>
              </a:rPr>
              <a:t>THE CHALLENGE</a:t>
            </a:r>
          </a:p>
        </p:txBody>
      </p:sp>
      <p:sp>
        <p:nvSpPr>
          <p:cNvPr id="25" name="TextBox 25"/>
          <p:cNvSpPr txBox="1"/>
          <p:nvPr/>
        </p:nvSpPr>
        <p:spPr>
          <a:xfrm>
            <a:off x="2596623" y="2693483"/>
            <a:ext cx="9556962" cy="1304403"/>
          </a:xfrm>
          <a:prstGeom prst="rect">
            <a:avLst/>
          </a:prstGeom>
        </p:spPr>
        <p:txBody>
          <a:bodyPr lIns="0" tIns="0" rIns="0" bIns="0" rtlCol="0" anchor="t">
            <a:spAutoFit/>
          </a:bodyPr>
          <a:lstStyle/>
          <a:p>
            <a:pPr marL="0" lvl="0" indent="0" algn="l">
              <a:lnSpc>
                <a:spcPts val="3471"/>
              </a:lnSpc>
              <a:spcBef>
                <a:spcPct val="0"/>
              </a:spcBef>
            </a:pPr>
            <a:r>
              <a:rPr lang="en-US" sz="2515">
                <a:solidFill>
                  <a:srgbClr val="FFFFFF"/>
                </a:solidFill>
                <a:latin typeface="DM Sans"/>
                <a:ea typeface="DM Sans"/>
                <a:cs typeface="DM Sans"/>
                <a:sym typeface="DM Sans"/>
              </a:rPr>
              <a:t>Traditional verification methods are inefficient and vulnerable to fraud. Certificates can be easily tampered with, and the verification process is often slow, causing unnecessary delays.</a:t>
            </a:r>
          </a:p>
        </p:txBody>
      </p:sp>
      <p:sp>
        <p:nvSpPr>
          <p:cNvPr id="26" name="TextBox 26"/>
          <p:cNvSpPr txBox="1"/>
          <p:nvPr/>
        </p:nvSpPr>
        <p:spPr>
          <a:xfrm>
            <a:off x="3491320" y="5625126"/>
            <a:ext cx="6975507" cy="1318281"/>
          </a:xfrm>
          <a:prstGeom prst="rect">
            <a:avLst/>
          </a:prstGeom>
        </p:spPr>
        <p:txBody>
          <a:bodyPr lIns="0" tIns="0" rIns="0" bIns="0" rtlCol="0" anchor="t">
            <a:spAutoFit/>
          </a:bodyPr>
          <a:lstStyle/>
          <a:p>
            <a:pPr algn="l">
              <a:lnSpc>
                <a:spcPts val="2643"/>
              </a:lnSpc>
            </a:pPr>
            <a:r>
              <a:rPr lang="en-US" sz="1915" b="1">
                <a:solidFill>
                  <a:srgbClr val="FFD700"/>
                </a:solidFill>
                <a:latin typeface="DM Sans Bold"/>
                <a:ea typeface="DM Sans Bold"/>
                <a:cs typeface="DM Sans Bold"/>
                <a:sym typeface="DM Sans Bold"/>
              </a:rPr>
              <a:t>High risk of fraud</a:t>
            </a:r>
          </a:p>
          <a:p>
            <a:pPr algn="l">
              <a:lnSpc>
                <a:spcPts val="2643"/>
              </a:lnSpc>
            </a:pPr>
            <a:r>
              <a:rPr lang="en-US" sz="1915" b="1">
                <a:solidFill>
                  <a:srgbClr val="FFFFFF"/>
                </a:solidFill>
                <a:latin typeface="DM Sans Bold"/>
                <a:ea typeface="DM Sans Bold"/>
                <a:cs typeface="DM Sans Bold"/>
                <a:sym typeface="DM Sans Bold"/>
              </a:rPr>
              <a:t>Certificates can be easily forged, and centralized databases are vulnerable to cyberattacks.</a:t>
            </a:r>
          </a:p>
          <a:p>
            <a:pPr marL="0" lvl="0" indent="0" algn="l">
              <a:lnSpc>
                <a:spcPts val="2643"/>
              </a:lnSpc>
              <a:spcBef>
                <a:spcPct val="0"/>
              </a:spcBef>
            </a:pPr>
            <a:endParaRPr lang="en-US" sz="1915" b="1">
              <a:solidFill>
                <a:srgbClr val="FFFFFF"/>
              </a:solidFill>
              <a:latin typeface="DM Sans Bold"/>
              <a:ea typeface="DM Sans Bold"/>
              <a:cs typeface="DM Sans Bold"/>
              <a:sym typeface="DM Sans Bold"/>
            </a:endParaRPr>
          </a:p>
        </p:txBody>
      </p:sp>
      <p:sp>
        <p:nvSpPr>
          <p:cNvPr id="27" name="TextBox 27"/>
          <p:cNvSpPr txBox="1"/>
          <p:nvPr/>
        </p:nvSpPr>
        <p:spPr>
          <a:xfrm>
            <a:off x="3491320" y="6762432"/>
            <a:ext cx="6345242" cy="984906"/>
          </a:xfrm>
          <a:prstGeom prst="rect">
            <a:avLst/>
          </a:prstGeom>
        </p:spPr>
        <p:txBody>
          <a:bodyPr lIns="0" tIns="0" rIns="0" bIns="0" rtlCol="0" anchor="t">
            <a:spAutoFit/>
          </a:bodyPr>
          <a:lstStyle/>
          <a:p>
            <a:pPr algn="l">
              <a:lnSpc>
                <a:spcPts val="2643"/>
              </a:lnSpc>
            </a:pPr>
            <a:r>
              <a:rPr lang="en-US" sz="1915" b="1">
                <a:solidFill>
                  <a:srgbClr val="FFD700"/>
                </a:solidFill>
                <a:latin typeface="DM Sans Bold"/>
                <a:ea typeface="DM Sans Bold"/>
                <a:cs typeface="DM Sans Bold"/>
                <a:sym typeface="DM Sans Bold"/>
              </a:rPr>
              <a:t>Easily tampered with</a:t>
            </a:r>
          </a:p>
          <a:p>
            <a:pPr marL="0" lvl="0" indent="0" algn="l">
              <a:lnSpc>
                <a:spcPts val="2643"/>
              </a:lnSpc>
              <a:spcBef>
                <a:spcPct val="0"/>
              </a:spcBef>
            </a:pPr>
            <a:r>
              <a:rPr lang="en-US" sz="1915" b="1">
                <a:solidFill>
                  <a:srgbClr val="FFFFFF"/>
                </a:solidFill>
                <a:latin typeface="DM Sans Bold"/>
                <a:ea typeface="DM Sans Bold"/>
                <a:cs typeface="DM Sans Bold"/>
                <a:sym typeface="DM Sans Bold"/>
              </a:rPr>
              <a:t>Traditional certificates and documents can be altered, compromising trust in their authenticity.</a:t>
            </a:r>
          </a:p>
        </p:txBody>
      </p:sp>
      <p:sp>
        <p:nvSpPr>
          <p:cNvPr id="28" name="TextBox 28"/>
          <p:cNvSpPr txBox="1"/>
          <p:nvPr/>
        </p:nvSpPr>
        <p:spPr>
          <a:xfrm>
            <a:off x="3491320" y="7899738"/>
            <a:ext cx="6345242" cy="1318281"/>
          </a:xfrm>
          <a:prstGeom prst="rect">
            <a:avLst/>
          </a:prstGeom>
        </p:spPr>
        <p:txBody>
          <a:bodyPr lIns="0" tIns="0" rIns="0" bIns="0" rtlCol="0" anchor="t">
            <a:spAutoFit/>
          </a:bodyPr>
          <a:lstStyle/>
          <a:p>
            <a:pPr algn="l">
              <a:lnSpc>
                <a:spcPts val="2643"/>
              </a:lnSpc>
            </a:pPr>
            <a:r>
              <a:rPr lang="en-US" sz="1915">
                <a:solidFill>
                  <a:srgbClr val="FFD700"/>
                </a:solidFill>
                <a:latin typeface="DM Sans"/>
                <a:ea typeface="DM Sans"/>
                <a:cs typeface="DM Sans"/>
                <a:sym typeface="DM Sans"/>
              </a:rPr>
              <a:t>Slow verification process</a:t>
            </a:r>
          </a:p>
          <a:p>
            <a:pPr marL="0" lvl="0" indent="0" algn="l">
              <a:lnSpc>
                <a:spcPts val="2643"/>
              </a:lnSpc>
              <a:spcBef>
                <a:spcPct val="0"/>
              </a:spcBef>
            </a:pPr>
            <a:r>
              <a:rPr lang="en-US" sz="1915">
                <a:solidFill>
                  <a:srgbClr val="FFFFFF"/>
                </a:solidFill>
                <a:latin typeface="DM Sans"/>
                <a:ea typeface="DM Sans"/>
                <a:cs typeface="DM Sans"/>
                <a:sym typeface="DM Sans"/>
              </a:rPr>
              <a:t>Manual verification of credentials is time-consuming, delaying decision-making for institutions and employers.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804132" y="-54747"/>
            <a:ext cx="8958965" cy="9313047"/>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35386" t="-16649" r="-24813" b="-11774"/>
              </a:stretch>
            </a:blipFill>
          </p:spPr>
        </p:sp>
      </p:grpSp>
      <p:sp>
        <p:nvSpPr>
          <p:cNvPr id="4" name="Freeform 4"/>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2334521" y="-54747"/>
            <a:ext cx="2760734" cy="10341747"/>
            <a:chOff x="0" y="0"/>
            <a:chExt cx="727107" cy="2723752"/>
          </a:xfrm>
        </p:grpSpPr>
        <p:sp>
          <p:nvSpPr>
            <p:cNvPr id="7" name="Freeform 7"/>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sp>
        <p:sp>
          <p:nvSpPr>
            <p:cNvPr id="8" name="TextBox 8"/>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9" name="TextBox 9"/>
          <p:cNvSpPr txBox="1"/>
          <p:nvPr/>
        </p:nvSpPr>
        <p:spPr>
          <a:xfrm>
            <a:off x="1639" y="576750"/>
            <a:ext cx="10908957" cy="894376"/>
          </a:xfrm>
          <a:prstGeom prst="rect">
            <a:avLst/>
          </a:prstGeom>
        </p:spPr>
        <p:txBody>
          <a:bodyPr lIns="0" tIns="0" rIns="0" bIns="0" rtlCol="0" anchor="t">
            <a:spAutoFit/>
          </a:bodyPr>
          <a:lstStyle/>
          <a:p>
            <a:pPr marL="0" lvl="0" indent="0" algn="ctr">
              <a:lnSpc>
                <a:spcPts val="6924"/>
              </a:lnSpc>
              <a:spcBef>
                <a:spcPct val="0"/>
              </a:spcBef>
            </a:pPr>
            <a:r>
              <a:rPr lang="en-US" sz="5770" b="1">
                <a:solidFill>
                  <a:srgbClr val="FFFFFF"/>
                </a:solidFill>
                <a:latin typeface="Now Bold"/>
                <a:ea typeface="Now Bold"/>
                <a:cs typeface="Now Bold"/>
                <a:sym typeface="Now Bold"/>
              </a:rPr>
              <a:t>BLOCKCHAIN SOLUTION</a:t>
            </a:r>
          </a:p>
        </p:txBody>
      </p:sp>
      <p:sp>
        <p:nvSpPr>
          <p:cNvPr id="10" name="TextBox 10"/>
          <p:cNvSpPr txBox="1"/>
          <p:nvPr/>
        </p:nvSpPr>
        <p:spPr>
          <a:xfrm>
            <a:off x="452424" y="1835963"/>
            <a:ext cx="10128358" cy="8694911"/>
          </a:xfrm>
          <a:prstGeom prst="rect">
            <a:avLst/>
          </a:prstGeom>
        </p:spPr>
        <p:txBody>
          <a:bodyPr lIns="0" tIns="0" rIns="0" bIns="0" rtlCol="0" anchor="t">
            <a:spAutoFit/>
          </a:bodyPr>
          <a:lstStyle/>
          <a:p>
            <a:pPr marL="723264" lvl="1" indent="-361632" algn="l">
              <a:lnSpc>
                <a:spcPts val="4622"/>
              </a:lnSpc>
              <a:spcBef>
                <a:spcPct val="0"/>
              </a:spcBef>
              <a:buFont typeface="Arial"/>
              <a:buChar char="•"/>
            </a:pPr>
            <a:r>
              <a:rPr lang="en-US" sz="3349">
                <a:solidFill>
                  <a:srgbClr val="FFD700"/>
                </a:solidFill>
                <a:latin typeface="DM Sans"/>
                <a:ea typeface="DM Sans"/>
                <a:cs typeface="DM Sans"/>
                <a:sym typeface="DM Sans"/>
              </a:rPr>
              <a:t>Built </a:t>
            </a:r>
            <a:r>
              <a:rPr lang="en-US" sz="3349" u="none" strike="noStrike">
                <a:solidFill>
                  <a:srgbClr val="FFD700"/>
                </a:solidFill>
                <a:latin typeface="DM Sans"/>
                <a:ea typeface="DM Sans"/>
                <a:cs typeface="DM Sans"/>
                <a:sym typeface="DM Sans"/>
              </a:rPr>
              <a:t>on Ethereum blockchain:</a:t>
            </a:r>
            <a:r>
              <a:rPr lang="en-US" sz="3349" u="none" strike="noStrike">
                <a:solidFill>
                  <a:srgbClr val="FFFFFF"/>
                </a:solidFill>
                <a:latin typeface="DM Sans"/>
                <a:ea typeface="DM Sans"/>
                <a:cs typeface="DM Sans"/>
                <a:sym typeface="DM Sans"/>
              </a:rPr>
              <a:t> The system leverages the Ethereum blockchain to store credentials in an immutable and decentralized manner.</a:t>
            </a:r>
          </a:p>
          <a:p>
            <a:pPr marL="727438" lvl="1" indent="-363719" algn="l">
              <a:lnSpc>
                <a:spcPts val="4649"/>
              </a:lnSpc>
              <a:spcBef>
                <a:spcPct val="0"/>
              </a:spcBef>
              <a:buFont typeface="Arial"/>
              <a:buChar char="•"/>
            </a:pPr>
            <a:r>
              <a:rPr lang="en-US" sz="3369" u="none" strike="noStrike">
                <a:solidFill>
                  <a:srgbClr val="FFD700"/>
                </a:solidFill>
                <a:latin typeface="DM Sans"/>
                <a:ea typeface="DM Sans"/>
                <a:cs typeface="DM Sans"/>
                <a:sym typeface="DM Sans"/>
              </a:rPr>
              <a:t>Immutable and tamper-proof:</a:t>
            </a:r>
            <a:r>
              <a:rPr lang="en-US" sz="3369" u="none" strike="noStrike">
                <a:solidFill>
                  <a:srgbClr val="FFFFFF"/>
                </a:solidFill>
                <a:latin typeface="DM Sans"/>
                <a:ea typeface="DM Sans"/>
                <a:cs typeface="DM Sans"/>
                <a:sym typeface="DM Sans"/>
              </a:rPr>
              <a:t> Once certificates are stored on the blockchain, they cannot be altered or deleted, ensuring long-term data integrity.</a:t>
            </a:r>
          </a:p>
          <a:p>
            <a:pPr marL="727438" lvl="1" indent="-363719" algn="l">
              <a:lnSpc>
                <a:spcPts val="4649"/>
              </a:lnSpc>
              <a:spcBef>
                <a:spcPct val="0"/>
              </a:spcBef>
              <a:buFont typeface="Arial"/>
              <a:buChar char="•"/>
            </a:pPr>
            <a:r>
              <a:rPr lang="en-US" sz="3369" u="none" strike="noStrike">
                <a:solidFill>
                  <a:srgbClr val="FFD700"/>
                </a:solidFill>
                <a:latin typeface="DM Sans"/>
                <a:ea typeface="DM Sans"/>
                <a:cs typeface="DM Sans"/>
                <a:sym typeface="DM Sans"/>
              </a:rPr>
              <a:t>Instantaneous verification: </a:t>
            </a:r>
            <a:r>
              <a:rPr lang="en-US" sz="3369" u="none" strike="noStrike">
                <a:solidFill>
                  <a:srgbClr val="FFFFFF"/>
                </a:solidFill>
                <a:latin typeface="DM Sans"/>
                <a:ea typeface="DM Sans"/>
                <a:cs typeface="DM Sans"/>
                <a:sym typeface="DM Sans"/>
              </a:rPr>
              <a:t>Credentials can be verified instantly from anywhere, eliminating the need for third-party verification services.</a:t>
            </a:r>
          </a:p>
          <a:p>
            <a:pPr marL="727438" lvl="1" indent="-363719" algn="l">
              <a:lnSpc>
                <a:spcPts val="4649"/>
              </a:lnSpc>
              <a:spcBef>
                <a:spcPct val="0"/>
              </a:spcBef>
              <a:buFont typeface="Arial"/>
              <a:buChar char="•"/>
            </a:pPr>
            <a:r>
              <a:rPr lang="en-US" sz="3369" u="none" strike="noStrike">
                <a:solidFill>
                  <a:srgbClr val="FFD700"/>
                </a:solidFill>
                <a:latin typeface="DM Sans"/>
                <a:ea typeface="DM Sans"/>
                <a:cs typeface="DM Sans"/>
                <a:sym typeface="DM Sans"/>
              </a:rPr>
              <a:t>Enhanced trust and security:</a:t>
            </a:r>
            <a:r>
              <a:rPr lang="en-US" sz="3369" u="none" strike="noStrike">
                <a:solidFill>
                  <a:srgbClr val="FFFFFF"/>
                </a:solidFill>
                <a:latin typeface="DM Sans"/>
                <a:ea typeface="DM Sans"/>
                <a:cs typeface="DM Sans"/>
                <a:sym typeface="DM Sans"/>
              </a:rPr>
              <a:t> Full encryption on the blockchain ensures privacy and security for all stored certificates.</a:t>
            </a:r>
          </a:p>
          <a:p>
            <a:pPr marL="0" lvl="0" indent="0" algn="l">
              <a:lnSpc>
                <a:spcPts val="4649"/>
              </a:lnSpc>
              <a:spcBef>
                <a:spcPct val="0"/>
              </a:spcBef>
            </a:pPr>
            <a:endParaRPr lang="en-US" sz="3369" u="none" strike="noStrike">
              <a:solidFill>
                <a:srgbClr val="FFFFFF"/>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81160" y="94488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7" name="Freeform 7"/>
          <p:cNvSpPr/>
          <p:nvPr/>
        </p:nvSpPr>
        <p:spPr>
          <a:xfrm rot="-5400000">
            <a:off x="11323069" y="6122504"/>
            <a:ext cx="7076742" cy="589299"/>
          </a:xfrm>
          <a:custGeom>
            <a:avLst/>
            <a:gdLst/>
            <a:ahLst/>
            <a:cxnLst/>
            <a:rect l="l" t="t" r="r" b="b"/>
            <a:pathLst>
              <a:path w="7076742" h="589299">
                <a:moveTo>
                  <a:pt x="0" y="0"/>
                </a:moveTo>
                <a:lnTo>
                  <a:pt x="7076742" y="0"/>
                </a:lnTo>
                <a:lnTo>
                  <a:pt x="7076742" y="589299"/>
                </a:lnTo>
                <a:lnTo>
                  <a:pt x="0" y="589299"/>
                </a:lnTo>
                <a:lnTo>
                  <a:pt x="0" y="0"/>
                </a:lnTo>
                <a:close/>
              </a:path>
            </a:pathLst>
          </a:custGeom>
          <a:blipFill>
            <a:blip r:embed="rId4"/>
            <a:stretch>
              <a:fillRect t="-137172"/>
            </a:stretch>
          </a:blipFill>
        </p:spPr>
      </p:sp>
      <p:sp>
        <p:nvSpPr>
          <p:cNvPr id="8" name="Freeform 8"/>
          <p:cNvSpPr/>
          <p:nvPr/>
        </p:nvSpPr>
        <p:spPr>
          <a:xfrm rot="5400000">
            <a:off x="-111811" y="6122504"/>
            <a:ext cx="7076742" cy="589299"/>
          </a:xfrm>
          <a:custGeom>
            <a:avLst/>
            <a:gdLst/>
            <a:ahLst/>
            <a:cxnLst/>
            <a:rect l="l" t="t" r="r" b="b"/>
            <a:pathLst>
              <a:path w="7076742" h="589299">
                <a:moveTo>
                  <a:pt x="0" y="0"/>
                </a:moveTo>
                <a:lnTo>
                  <a:pt x="7076742" y="0"/>
                </a:lnTo>
                <a:lnTo>
                  <a:pt x="7076742" y="589299"/>
                </a:lnTo>
                <a:lnTo>
                  <a:pt x="0" y="589299"/>
                </a:lnTo>
                <a:lnTo>
                  <a:pt x="0" y="0"/>
                </a:lnTo>
                <a:close/>
              </a:path>
            </a:pathLst>
          </a:custGeom>
          <a:blipFill>
            <a:blip r:embed="rId4"/>
            <a:stretch>
              <a:fillRect t="-137172"/>
            </a:stretch>
          </a:blipFill>
        </p:spPr>
      </p:sp>
      <p:grpSp>
        <p:nvGrpSpPr>
          <p:cNvPr id="9" name="Group 9"/>
          <p:cNvGrpSpPr/>
          <p:nvPr/>
        </p:nvGrpSpPr>
        <p:grpSpPr>
          <a:xfrm rot="-10800000">
            <a:off x="15966396" y="9258300"/>
            <a:ext cx="13457996" cy="3264379"/>
            <a:chOff x="0" y="0"/>
            <a:chExt cx="17943995" cy="4352506"/>
          </a:xfrm>
        </p:grpSpPr>
        <p:sp>
          <p:nvSpPr>
            <p:cNvPr id="10" name="Freeform 10"/>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12" name="Freeform 12"/>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14" name="Freeform 14"/>
          <p:cNvSpPr/>
          <p:nvPr/>
        </p:nvSpPr>
        <p:spPr>
          <a:xfrm>
            <a:off x="3721210" y="2878782"/>
            <a:ext cx="10845581" cy="7076742"/>
          </a:xfrm>
          <a:custGeom>
            <a:avLst/>
            <a:gdLst/>
            <a:ahLst/>
            <a:cxnLst/>
            <a:rect l="l" t="t" r="r" b="b"/>
            <a:pathLst>
              <a:path w="10845581" h="7076742">
                <a:moveTo>
                  <a:pt x="0" y="0"/>
                </a:moveTo>
                <a:lnTo>
                  <a:pt x="10845580" y="0"/>
                </a:lnTo>
                <a:lnTo>
                  <a:pt x="10845580" y="7076742"/>
                </a:lnTo>
                <a:lnTo>
                  <a:pt x="0" y="7076742"/>
                </a:lnTo>
                <a:lnTo>
                  <a:pt x="0" y="0"/>
                </a:lnTo>
                <a:close/>
              </a:path>
            </a:pathLst>
          </a:custGeom>
          <a:blipFill>
            <a:blip r:embed="rId5"/>
            <a:stretch>
              <a:fillRect/>
            </a:stretch>
          </a:blipFill>
        </p:spPr>
      </p:sp>
      <p:sp>
        <p:nvSpPr>
          <p:cNvPr id="15" name="TextBox 15"/>
          <p:cNvSpPr txBox="1"/>
          <p:nvPr/>
        </p:nvSpPr>
        <p:spPr>
          <a:xfrm>
            <a:off x="1028700" y="1570178"/>
            <a:ext cx="11279972" cy="1089530"/>
          </a:xfrm>
          <a:prstGeom prst="rect">
            <a:avLst/>
          </a:prstGeom>
        </p:spPr>
        <p:txBody>
          <a:bodyPr lIns="0" tIns="0" rIns="0" bIns="0" rtlCol="0" anchor="t">
            <a:spAutoFit/>
          </a:bodyPr>
          <a:lstStyle/>
          <a:p>
            <a:pPr marL="0" lvl="0" indent="0" algn="l">
              <a:lnSpc>
                <a:spcPts val="4374"/>
              </a:lnSpc>
              <a:spcBef>
                <a:spcPct val="0"/>
              </a:spcBef>
            </a:pPr>
            <a:r>
              <a:rPr lang="en-US" sz="3170">
                <a:solidFill>
                  <a:srgbClr val="FFFFFF"/>
                </a:solidFill>
                <a:latin typeface="DM Sans"/>
                <a:ea typeface="DM Sans"/>
                <a:cs typeface="DM Sans"/>
                <a:sym typeface="DM Sans"/>
              </a:rPr>
              <a:t>Ou</a:t>
            </a:r>
            <a:r>
              <a:rPr lang="en-US" sz="3170" u="none" strike="noStrike">
                <a:solidFill>
                  <a:srgbClr val="FFFFFF"/>
                </a:solidFill>
                <a:latin typeface="DM Sans"/>
                <a:ea typeface="DM Sans"/>
                <a:cs typeface="DM Sans"/>
                <a:sym typeface="DM Sans"/>
              </a:rPr>
              <a:t>r system leads the way, with plans to introduce features that further enhance security, scalability, and privacy:</a:t>
            </a:r>
          </a:p>
        </p:txBody>
      </p:sp>
      <p:sp>
        <p:nvSpPr>
          <p:cNvPr id="16" name="TextBox 16"/>
          <p:cNvSpPr txBox="1"/>
          <p:nvPr/>
        </p:nvSpPr>
        <p:spPr>
          <a:xfrm>
            <a:off x="676384" y="367200"/>
            <a:ext cx="12267548" cy="989626"/>
          </a:xfrm>
          <a:prstGeom prst="rect">
            <a:avLst/>
          </a:prstGeom>
        </p:spPr>
        <p:txBody>
          <a:bodyPr lIns="0" tIns="0" rIns="0" bIns="0" rtlCol="0" anchor="t">
            <a:spAutoFit/>
          </a:bodyPr>
          <a:lstStyle/>
          <a:p>
            <a:pPr marL="0" lvl="0" indent="0" algn="ctr">
              <a:lnSpc>
                <a:spcPts val="7705"/>
              </a:lnSpc>
              <a:spcBef>
                <a:spcPct val="0"/>
              </a:spcBef>
            </a:pPr>
            <a:r>
              <a:rPr lang="en-US" sz="6421" b="1">
                <a:solidFill>
                  <a:srgbClr val="FFFFFF"/>
                </a:solidFill>
                <a:latin typeface="Now Bold"/>
                <a:ea typeface="Now Bold"/>
                <a:cs typeface="Now Bold"/>
                <a:sym typeface="Now Bold"/>
              </a:rPr>
              <a:t>PROPOSED ENHANCEMENTS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36726" y="2405500"/>
            <a:ext cx="3786474" cy="3936126"/>
            <a:chOff x="0" y="0"/>
            <a:chExt cx="6108573" cy="6350000"/>
          </a:xfrm>
        </p:grpSpPr>
        <p:sp>
          <p:nvSpPr>
            <p:cNvPr id="3" name="Freeform 3"/>
            <p:cNvSpPr/>
            <p:nvPr/>
          </p:nvSpPr>
          <p:spPr>
            <a:xfrm rot="5400000">
              <a:off x="-120714" y="120714"/>
              <a:ext cx="6350000" cy="6108573"/>
            </a:xfrm>
            <a:custGeom>
              <a:avLst/>
              <a:gdLst/>
              <a:ahLst/>
              <a:cxnLst/>
              <a:rect l="l" t="t" r="r" b="b"/>
              <a:pathLst>
                <a:path w="6350000" h="6108573">
                  <a:moveTo>
                    <a:pt x="0" y="0"/>
                  </a:moveTo>
                  <a:lnTo>
                    <a:pt x="3295397" y="0"/>
                  </a:lnTo>
                  <a:cubicBezTo>
                    <a:pt x="4982465" y="0"/>
                    <a:pt x="6350000" y="1367408"/>
                    <a:pt x="6350000" y="3054222"/>
                  </a:cubicBezTo>
                  <a:cubicBezTo>
                    <a:pt x="6350000" y="4741036"/>
                    <a:pt x="4982465" y="6108572"/>
                    <a:pt x="3295523" y="6108572"/>
                  </a:cubicBezTo>
                  <a:lnTo>
                    <a:pt x="0" y="6108572"/>
                  </a:lnTo>
                  <a:lnTo>
                    <a:pt x="0" y="0"/>
                  </a:lnTo>
                  <a:close/>
                </a:path>
              </a:pathLst>
            </a:custGeom>
            <a:blipFill>
              <a:blip r:embed="rId2"/>
              <a:stretch>
                <a:fillRect l="-13790" r="-16429" b="-1976"/>
              </a:stretch>
            </a:blipFill>
          </p:spPr>
        </p:sp>
      </p:grpSp>
      <p:grpSp>
        <p:nvGrpSpPr>
          <p:cNvPr id="4" name="Group 4"/>
          <p:cNvGrpSpPr>
            <a:grpSpLocks noChangeAspect="1"/>
          </p:cNvGrpSpPr>
          <p:nvPr/>
        </p:nvGrpSpPr>
        <p:grpSpPr>
          <a:xfrm rot="-5400000">
            <a:off x="36726" y="6339975"/>
            <a:ext cx="3786474" cy="3936126"/>
            <a:chOff x="0" y="0"/>
            <a:chExt cx="6108573" cy="6350000"/>
          </a:xfrm>
        </p:grpSpPr>
        <p:sp>
          <p:nvSpPr>
            <p:cNvPr id="5" name="Freeform 5"/>
            <p:cNvSpPr/>
            <p:nvPr/>
          </p:nvSpPr>
          <p:spPr>
            <a:xfrm rot="5400000">
              <a:off x="-120714" y="120714"/>
              <a:ext cx="6350000" cy="6108573"/>
            </a:xfrm>
            <a:custGeom>
              <a:avLst/>
              <a:gdLst/>
              <a:ahLst/>
              <a:cxnLst/>
              <a:rect l="l" t="t" r="r" b="b"/>
              <a:pathLst>
                <a:path w="6350000" h="6108573">
                  <a:moveTo>
                    <a:pt x="0" y="0"/>
                  </a:moveTo>
                  <a:lnTo>
                    <a:pt x="3295397" y="0"/>
                  </a:lnTo>
                  <a:cubicBezTo>
                    <a:pt x="4982465" y="0"/>
                    <a:pt x="6350000" y="1367408"/>
                    <a:pt x="6350000" y="3054222"/>
                  </a:cubicBezTo>
                  <a:cubicBezTo>
                    <a:pt x="6350000" y="4741036"/>
                    <a:pt x="4982465" y="6108572"/>
                    <a:pt x="3295523" y="6108572"/>
                  </a:cubicBezTo>
                  <a:lnTo>
                    <a:pt x="0" y="6108572"/>
                  </a:lnTo>
                  <a:lnTo>
                    <a:pt x="0" y="0"/>
                  </a:lnTo>
                  <a:close/>
                </a:path>
              </a:pathLst>
            </a:custGeom>
            <a:blipFill>
              <a:blip r:embed="rId3"/>
              <a:stretch>
                <a:fillRect l="-2052" r="-1721" b="-7875"/>
              </a:stretch>
            </a:blipFill>
          </p:spPr>
        </p:sp>
      </p:grpSp>
      <p:sp>
        <p:nvSpPr>
          <p:cNvPr id="6" name="TextBox 6"/>
          <p:cNvSpPr txBox="1"/>
          <p:nvPr/>
        </p:nvSpPr>
        <p:spPr>
          <a:xfrm>
            <a:off x="4720597" y="2659815"/>
            <a:ext cx="10881353" cy="3370346"/>
          </a:xfrm>
          <a:prstGeom prst="rect">
            <a:avLst/>
          </a:prstGeom>
        </p:spPr>
        <p:txBody>
          <a:bodyPr lIns="0" tIns="0" rIns="0" bIns="0" rtlCol="0" anchor="t">
            <a:spAutoFit/>
          </a:bodyPr>
          <a:lstStyle/>
          <a:p>
            <a:pPr algn="ctr">
              <a:lnSpc>
                <a:spcPts val="4955"/>
              </a:lnSpc>
            </a:pPr>
            <a:r>
              <a:rPr lang="en-US" sz="3590" spc="351">
                <a:solidFill>
                  <a:srgbClr val="FFD700"/>
                </a:solidFill>
                <a:latin typeface="DM Sans"/>
                <a:ea typeface="DM Sans"/>
                <a:cs typeface="DM Sans"/>
                <a:sym typeface="DM Sans"/>
              </a:rPr>
              <a:t>Multi-Signature Security</a:t>
            </a:r>
          </a:p>
          <a:p>
            <a:pPr algn="ctr">
              <a:lnSpc>
                <a:spcPts val="4403"/>
              </a:lnSpc>
            </a:pPr>
            <a:r>
              <a:rPr lang="en-US" sz="3190" spc="312">
                <a:solidFill>
                  <a:srgbClr val="F5FFF5"/>
                </a:solidFill>
                <a:latin typeface="DM Sans"/>
                <a:ea typeface="DM Sans"/>
                <a:cs typeface="DM Sans"/>
                <a:sym typeface="DM Sans"/>
              </a:rPr>
              <a:t>Multi-signature ensures that critical actions, such as certificate issuance and revocation, require approvals from multiple authorized parties. This prevents unauthorized changes and strengthens system security.</a:t>
            </a:r>
          </a:p>
        </p:txBody>
      </p:sp>
      <p:sp>
        <p:nvSpPr>
          <p:cNvPr id="7" name="TextBox 7"/>
          <p:cNvSpPr txBox="1"/>
          <p:nvPr/>
        </p:nvSpPr>
        <p:spPr>
          <a:xfrm>
            <a:off x="3628781" y="386496"/>
            <a:ext cx="11030438" cy="1816975"/>
          </a:xfrm>
          <a:prstGeom prst="rect">
            <a:avLst/>
          </a:prstGeom>
        </p:spPr>
        <p:txBody>
          <a:bodyPr lIns="0" tIns="0" rIns="0" bIns="0" rtlCol="0" anchor="t">
            <a:spAutoFit/>
          </a:bodyPr>
          <a:lstStyle/>
          <a:p>
            <a:pPr marL="0" lvl="0" indent="0" algn="ctr">
              <a:lnSpc>
                <a:spcPts val="7194"/>
              </a:lnSpc>
              <a:spcBef>
                <a:spcPct val="0"/>
              </a:spcBef>
            </a:pPr>
            <a:r>
              <a:rPr lang="en-US" sz="5995" b="1">
                <a:solidFill>
                  <a:srgbClr val="FFFFFF"/>
                </a:solidFill>
                <a:latin typeface="Now Bold"/>
                <a:ea typeface="Now Bold"/>
                <a:cs typeface="Now Bold"/>
                <a:sym typeface="Now Bold"/>
              </a:rPr>
              <a:t>MULTI-SIGNATURE AND LAYER 2 SCALING </a:t>
            </a:r>
          </a:p>
        </p:txBody>
      </p:sp>
      <p:sp>
        <p:nvSpPr>
          <p:cNvPr id="8" name="TextBox 8"/>
          <p:cNvSpPr txBox="1"/>
          <p:nvPr/>
        </p:nvSpPr>
        <p:spPr>
          <a:xfrm>
            <a:off x="4720597" y="6594290"/>
            <a:ext cx="10881353" cy="3370346"/>
          </a:xfrm>
          <a:prstGeom prst="rect">
            <a:avLst/>
          </a:prstGeom>
        </p:spPr>
        <p:txBody>
          <a:bodyPr lIns="0" tIns="0" rIns="0" bIns="0" rtlCol="0" anchor="t">
            <a:spAutoFit/>
          </a:bodyPr>
          <a:lstStyle/>
          <a:p>
            <a:pPr algn="ctr">
              <a:lnSpc>
                <a:spcPts val="4955"/>
              </a:lnSpc>
            </a:pPr>
            <a:r>
              <a:rPr lang="en-US" sz="3590" spc="351">
                <a:solidFill>
                  <a:srgbClr val="FFD700"/>
                </a:solidFill>
                <a:latin typeface="DM Sans"/>
                <a:ea typeface="DM Sans"/>
                <a:cs typeface="DM Sans"/>
                <a:sym typeface="DM Sans"/>
              </a:rPr>
              <a:t>Layer 2 Scaling for Efficiency</a:t>
            </a:r>
          </a:p>
          <a:p>
            <a:pPr algn="ctr">
              <a:lnSpc>
                <a:spcPts val="4403"/>
              </a:lnSpc>
            </a:pPr>
            <a:r>
              <a:rPr lang="en-US" sz="3190" spc="312">
                <a:solidFill>
                  <a:srgbClr val="F5FFF5"/>
                </a:solidFill>
                <a:latin typeface="DM Sans"/>
                <a:ea typeface="DM Sans"/>
                <a:cs typeface="DM Sans"/>
                <a:sym typeface="DM Sans"/>
              </a:rPr>
              <a:t>To address high gas costs and improve transaction speed, we will implement Layer 2 scaling solutions. This will make the system more affordable and scalable for widespread use without compromising performance.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36726" y="2395975"/>
            <a:ext cx="3786474" cy="3936126"/>
            <a:chOff x="0" y="0"/>
            <a:chExt cx="6108573" cy="6350000"/>
          </a:xfrm>
        </p:grpSpPr>
        <p:sp>
          <p:nvSpPr>
            <p:cNvPr id="3" name="Freeform 3"/>
            <p:cNvSpPr/>
            <p:nvPr/>
          </p:nvSpPr>
          <p:spPr>
            <a:xfrm rot="5400000">
              <a:off x="-120714" y="120714"/>
              <a:ext cx="6350000" cy="6108573"/>
            </a:xfrm>
            <a:custGeom>
              <a:avLst/>
              <a:gdLst/>
              <a:ahLst/>
              <a:cxnLst/>
              <a:rect l="l" t="t" r="r" b="b"/>
              <a:pathLst>
                <a:path w="6350000" h="6108573">
                  <a:moveTo>
                    <a:pt x="0" y="0"/>
                  </a:moveTo>
                  <a:lnTo>
                    <a:pt x="3295397" y="0"/>
                  </a:lnTo>
                  <a:cubicBezTo>
                    <a:pt x="4982465" y="0"/>
                    <a:pt x="6350000" y="1367408"/>
                    <a:pt x="6350000" y="3054222"/>
                  </a:cubicBezTo>
                  <a:cubicBezTo>
                    <a:pt x="6350000" y="4741036"/>
                    <a:pt x="4982465" y="6108572"/>
                    <a:pt x="3295523" y="6108572"/>
                  </a:cubicBezTo>
                  <a:lnTo>
                    <a:pt x="0" y="6108572"/>
                  </a:lnTo>
                  <a:lnTo>
                    <a:pt x="0" y="0"/>
                  </a:lnTo>
                  <a:close/>
                </a:path>
              </a:pathLst>
            </a:custGeom>
            <a:blipFill>
              <a:blip r:embed="rId2"/>
              <a:stretch>
                <a:fillRect t="-25827" b="-25827"/>
              </a:stretch>
            </a:blipFill>
          </p:spPr>
        </p:sp>
      </p:grpSp>
      <p:grpSp>
        <p:nvGrpSpPr>
          <p:cNvPr id="4" name="Group 4"/>
          <p:cNvGrpSpPr>
            <a:grpSpLocks noChangeAspect="1"/>
          </p:cNvGrpSpPr>
          <p:nvPr/>
        </p:nvGrpSpPr>
        <p:grpSpPr>
          <a:xfrm rot="-5400000">
            <a:off x="36726" y="6349500"/>
            <a:ext cx="3786474" cy="3936126"/>
            <a:chOff x="0" y="0"/>
            <a:chExt cx="6108573" cy="6350000"/>
          </a:xfrm>
        </p:grpSpPr>
        <p:sp>
          <p:nvSpPr>
            <p:cNvPr id="5" name="Freeform 5"/>
            <p:cNvSpPr/>
            <p:nvPr/>
          </p:nvSpPr>
          <p:spPr>
            <a:xfrm rot="5400000">
              <a:off x="-120714" y="120714"/>
              <a:ext cx="6350000" cy="6108573"/>
            </a:xfrm>
            <a:custGeom>
              <a:avLst/>
              <a:gdLst/>
              <a:ahLst/>
              <a:cxnLst/>
              <a:rect l="l" t="t" r="r" b="b"/>
              <a:pathLst>
                <a:path w="6350000" h="6108573">
                  <a:moveTo>
                    <a:pt x="0" y="0"/>
                  </a:moveTo>
                  <a:lnTo>
                    <a:pt x="3295397" y="0"/>
                  </a:lnTo>
                  <a:cubicBezTo>
                    <a:pt x="4982465" y="0"/>
                    <a:pt x="6350000" y="1367408"/>
                    <a:pt x="6350000" y="3054222"/>
                  </a:cubicBezTo>
                  <a:cubicBezTo>
                    <a:pt x="6350000" y="4741036"/>
                    <a:pt x="4982465" y="6108572"/>
                    <a:pt x="3295523" y="6108572"/>
                  </a:cubicBezTo>
                  <a:lnTo>
                    <a:pt x="0" y="6108572"/>
                  </a:lnTo>
                  <a:lnTo>
                    <a:pt x="0" y="0"/>
                  </a:lnTo>
                  <a:close/>
                </a:path>
              </a:pathLst>
            </a:custGeom>
            <a:blipFill>
              <a:blip r:embed="rId3"/>
              <a:stretch>
                <a:fillRect t="-1976" b="-1976"/>
              </a:stretch>
            </a:blipFill>
          </p:spPr>
        </p:sp>
      </p:grpSp>
      <p:sp>
        <p:nvSpPr>
          <p:cNvPr id="6" name="TextBox 6"/>
          <p:cNvSpPr txBox="1"/>
          <p:nvPr/>
        </p:nvSpPr>
        <p:spPr>
          <a:xfrm>
            <a:off x="4720597" y="2650290"/>
            <a:ext cx="12538703" cy="3370346"/>
          </a:xfrm>
          <a:prstGeom prst="rect">
            <a:avLst/>
          </a:prstGeom>
        </p:spPr>
        <p:txBody>
          <a:bodyPr lIns="0" tIns="0" rIns="0" bIns="0" rtlCol="0" anchor="t">
            <a:spAutoFit/>
          </a:bodyPr>
          <a:lstStyle/>
          <a:p>
            <a:pPr algn="ctr">
              <a:lnSpc>
                <a:spcPts val="4955"/>
              </a:lnSpc>
            </a:pPr>
            <a:r>
              <a:rPr lang="en-US" sz="3590" spc="351">
                <a:solidFill>
                  <a:srgbClr val="FFD700"/>
                </a:solidFill>
                <a:latin typeface="DM Sans"/>
                <a:ea typeface="DM Sans"/>
                <a:cs typeface="DM Sans"/>
                <a:sym typeface="DM Sans"/>
              </a:rPr>
              <a:t>Quantum-Resistant Cryptography</a:t>
            </a:r>
          </a:p>
          <a:p>
            <a:pPr algn="ctr">
              <a:lnSpc>
                <a:spcPts val="4403"/>
              </a:lnSpc>
            </a:pPr>
            <a:r>
              <a:rPr lang="en-US" sz="3190" spc="312">
                <a:solidFill>
                  <a:srgbClr val="F5FFF5"/>
                </a:solidFill>
                <a:latin typeface="DM Sans"/>
                <a:ea typeface="DM Sans"/>
                <a:cs typeface="DM Sans"/>
                <a:sym typeface="DM Sans"/>
              </a:rPr>
              <a:t>As quantum computing advances, traditional cryptography will become vulnerable. We are preparing by developing quantum-resistant cryptographic methods, such as lattice-based algorithms, to ensure that certificates remain secure in the future.</a:t>
            </a:r>
          </a:p>
        </p:txBody>
      </p:sp>
      <p:sp>
        <p:nvSpPr>
          <p:cNvPr id="7" name="TextBox 7"/>
          <p:cNvSpPr txBox="1"/>
          <p:nvPr/>
        </p:nvSpPr>
        <p:spPr>
          <a:xfrm>
            <a:off x="2980660" y="386496"/>
            <a:ext cx="14075477" cy="1816975"/>
          </a:xfrm>
          <a:prstGeom prst="rect">
            <a:avLst/>
          </a:prstGeom>
        </p:spPr>
        <p:txBody>
          <a:bodyPr lIns="0" tIns="0" rIns="0" bIns="0" rtlCol="0" anchor="t">
            <a:spAutoFit/>
          </a:bodyPr>
          <a:lstStyle/>
          <a:p>
            <a:pPr marL="0" lvl="0" indent="0" algn="ctr">
              <a:lnSpc>
                <a:spcPts val="7194"/>
              </a:lnSpc>
              <a:spcBef>
                <a:spcPct val="0"/>
              </a:spcBef>
            </a:pPr>
            <a:r>
              <a:rPr lang="en-US" sz="5995" b="1">
                <a:solidFill>
                  <a:srgbClr val="FFFFFF"/>
                </a:solidFill>
                <a:latin typeface="Now Bold"/>
                <a:ea typeface="Now Bold"/>
                <a:cs typeface="Now Bold"/>
                <a:sym typeface="Now Bold"/>
              </a:rPr>
              <a:t>QUANTUM RESISTANCE AND SMART CONTRACT ACCESS CONTROL</a:t>
            </a:r>
          </a:p>
        </p:txBody>
      </p:sp>
      <p:sp>
        <p:nvSpPr>
          <p:cNvPr id="8" name="TextBox 8"/>
          <p:cNvSpPr txBox="1"/>
          <p:nvPr/>
        </p:nvSpPr>
        <p:spPr>
          <a:xfrm>
            <a:off x="4720597" y="6603815"/>
            <a:ext cx="12538703" cy="3370346"/>
          </a:xfrm>
          <a:prstGeom prst="rect">
            <a:avLst/>
          </a:prstGeom>
        </p:spPr>
        <p:txBody>
          <a:bodyPr lIns="0" tIns="0" rIns="0" bIns="0" rtlCol="0" anchor="t">
            <a:spAutoFit/>
          </a:bodyPr>
          <a:lstStyle/>
          <a:p>
            <a:pPr algn="ctr">
              <a:lnSpc>
                <a:spcPts val="4955"/>
              </a:lnSpc>
            </a:pPr>
            <a:r>
              <a:rPr lang="en-US" sz="3590" spc="351">
                <a:solidFill>
                  <a:srgbClr val="FFD700"/>
                </a:solidFill>
                <a:latin typeface="DM Sans"/>
                <a:ea typeface="DM Sans"/>
                <a:cs typeface="DM Sans"/>
                <a:sym typeface="DM Sans"/>
              </a:rPr>
              <a:t>Smart Contract Access Control</a:t>
            </a:r>
          </a:p>
          <a:p>
            <a:pPr algn="ctr">
              <a:lnSpc>
                <a:spcPts val="4403"/>
              </a:lnSpc>
            </a:pPr>
            <a:r>
              <a:rPr lang="en-US" sz="3190" spc="312">
                <a:solidFill>
                  <a:srgbClr val="F5FFF5"/>
                </a:solidFill>
                <a:latin typeface="DM Sans"/>
                <a:ea typeface="DM Sans"/>
                <a:cs typeface="DM Sans"/>
                <a:sym typeface="DM Sans"/>
              </a:rPr>
              <a:t>Our smart contracts are equipped with strict access control, allowing only authorized users to manage and interact with certificates. This ensures that no unauthorized party can make changes, adding an extra layer of protection.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6474897" y="1956012"/>
            <a:ext cx="5776434" cy="1644381"/>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id="4" name="TextBox 4"/>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rot="-10800000">
            <a:off x="5124010" y="3600394"/>
            <a:ext cx="5776434" cy="1644381"/>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id="7" name="TextBox 7"/>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a:off x="6474897" y="5244775"/>
            <a:ext cx="5776434" cy="1644381"/>
            <a:chOff x="0" y="0"/>
            <a:chExt cx="2565722" cy="730386"/>
          </a:xfrm>
        </p:grpSpPr>
        <p:sp>
          <p:nvSpPr>
            <p:cNvPr id="9" name="Freeform 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id="10" name="TextBox 10"/>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1" name="Group 11"/>
          <p:cNvGrpSpPr/>
          <p:nvPr/>
        </p:nvGrpSpPr>
        <p:grpSpPr>
          <a:xfrm rot="-10800000">
            <a:off x="5190791" y="6889157"/>
            <a:ext cx="5776434" cy="1644381"/>
            <a:chOff x="0" y="0"/>
            <a:chExt cx="2565722" cy="730386"/>
          </a:xfrm>
        </p:grpSpPr>
        <p:sp>
          <p:nvSpPr>
            <p:cNvPr id="12" name="Freeform 12"/>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id="13" name="TextBox 13"/>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sp>
        <p:nvSpPr>
          <p:cNvPr id="14" name="TextBox 14"/>
          <p:cNvSpPr txBox="1"/>
          <p:nvPr/>
        </p:nvSpPr>
        <p:spPr>
          <a:xfrm>
            <a:off x="5689466" y="3857964"/>
            <a:ext cx="4586307" cy="1285536"/>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Legal Document Verification:</a:t>
            </a:r>
          </a:p>
        </p:txBody>
      </p:sp>
      <p:sp>
        <p:nvSpPr>
          <p:cNvPr id="15" name="TextBox 15"/>
          <p:cNvSpPr txBox="1"/>
          <p:nvPr/>
        </p:nvSpPr>
        <p:spPr>
          <a:xfrm>
            <a:off x="7153838" y="2135710"/>
            <a:ext cx="4120200" cy="1285536"/>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Healthcare Records</a:t>
            </a:r>
          </a:p>
        </p:txBody>
      </p:sp>
      <p:sp>
        <p:nvSpPr>
          <p:cNvPr id="16" name="TextBox 16"/>
          <p:cNvSpPr txBox="1"/>
          <p:nvPr/>
        </p:nvSpPr>
        <p:spPr>
          <a:xfrm>
            <a:off x="12606422" y="2016586"/>
            <a:ext cx="4526224" cy="1561883"/>
          </a:xfrm>
          <a:prstGeom prst="rect">
            <a:avLst/>
          </a:prstGeom>
        </p:spPr>
        <p:txBody>
          <a:bodyPr lIns="0" tIns="0" rIns="0" bIns="0" rtlCol="0" anchor="t">
            <a:spAutoFit/>
          </a:bodyPr>
          <a:lstStyle/>
          <a:p>
            <a:pPr marL="0" lvl="0" indent="0" algn="l">
              <a:lnSpc>
                <a:spcPts val="3149"/>
              </a:lnSpc>
            </a:pPr>
            <a:r>
              <a:rPr lang="en-US" sz="2499">
                <a:solidFill>
                  <a:srgbClr val="FFFFFF"/>
                </a:solidFill>
                <a:latin typeface="DM Sans"/>
                <a:ea typeface="DM Sans"/>
                <a:cs typeface="DM Sans"/>
                <a:sym typeface="DM Sans"/>
              </a:rPr>
              <a:t>Secure, tamper-proof storage of medical records, ensuring privacy and real-time access for patients and providers.</a:t>
            </a:r>
          </a:p>
        </p:txBody>
      </p:sp>
      <p:sp>
        <p:nvSpPr>
          <p:cNvPr id="17" name="TextBox 17"/>
          <p:cNvSpPr txBox="1"/>
          <p:nvPr/>
        </p:nvSpPr>
        <p:spPr>
          <a:xfrm>
            <a:off x="7204960" y="5395623"/>
            <a:ext cx="4316309" cy="1285536"/>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Business Contract Management</a:t>
            </a:r>
          </a:p>
        </p:txBody>
      </p:sp>
      <p:sp>
        <p:nvSpPr>
          <p:cNvPr id="18" name="TextBox 18"/>
          <p:cNvSpPr txBox="1"/>
          <p:nvPr/>
        </p:nvSpPr>
        <p:spPr>
          <a:xfrm>
            <a:off x="6456141" y="7032032"/>
            <a:ext cx="3245732" cy="1285536"/>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Government Issuances</a:t>
            </a:r>
          </a:p>
        </p:txBody>
      </p:sp>
      <p:sp>
        <p:nvSpPr>
          <p:cNvPr id="19" name="TextBox 19"/>
          <p:cNvSpPr txBox="1"/>
          <p:nvPr/>
        </p:nvSpPr>
        <p:spPr>
          <a:xfrm>
            <a:off x="417414" y="3348369"/>
            <a:ext cx="4490889" cy="2342825"/>
          </a:xfrm>
          <a:prstGeom prst="rect">
            <a:avLst/>
          </a:prstGeom>
        </p:spPr>
        <p:txBody>
          <a:bodyPr lIns="0" tIns="0" rIns="0" bIns="0" rtlCol="0" anchor="t">
            <a:spAutoFit/>
          </a:bodyPr>
          <a:lstStyle/>
          <a:p>
            <a:pPr marL="0" lvl="0" indent="0" algn="r">
              <a:lnSpc>
                <a:spcPts val="3149"/>
              </a:lnSpc>
            </a:pPr>
            <a:r>
              <a:rPr lang="en-US" sz="2499">
                <a:solidFill>
                  <a:srgbClr val="FFFFFF"/>
                </a:solidFill>
                <a:latin typeface="DM Sans"/>
                <a:ea typeface="DM Sans"/>
                <a:cs typeface="DM Sans"/>
                <a:sym typeface="DM Sans"/>
              </a:rPr>
              <a:t>Blockchain secures legal contracts, making them transparent, tamper-proof, and easily verifiable in sectors like law, real estate, and finance.</a:t>
            </a:r>
          </a:p>
        </p:txBody>
      </p:sp>
      <p:sp>
        <p:nvSpPr>
          <p:cNvPr id="20" name="TextBox 20"/>
          <p:cNvSpPr txBox="1"/>
          <p:nvPr/>
        </p:nvSpPr>
        <p:spPr>
          <a:xfrm>
            <a:off x="12606422" y="5276499"/>
            <a:ext cx="4884918" cy="1561883"/>
          </a:xfrm>
          <a:prstGeom prst="rect">
            <a:avLst/>
          </a:prstGeom>
        </p:spPr>
        <p:txBody>
          <a:bodyPr lIns="0" tIns="0" rIns="0" bIns="0" rtlCol="0" anchor="t">
            <a:spAutoFit/>
          </a:bodyPr>
          <a:lstStyle/>
          <a:p>
            <a:pPr marL="0" lvl="0" indent="0" algn="l">
              <a:lnSpc>
                <a:spcPts val="3149"/>
              </a:lnSpc>
            </a:pPr>
            <a:r>
              <a:rPr lang="en-US" sz="2499">
                <a:solidFill>
                  <a:srgbClr val="FFFFFF"/>
                </a:solidFill>
                <a:latin typeface="DM Sans"/>
                <a:ea typeface="DM Sans"/>
                <a:cs typeface="DM Sans"/>
                <a:sym typeface="DM Sans"/>
              </a:rPr>
              <a:t>Transparent contract management with an auditable trail, preventing disputes over altered agreements.</a:t>
            </a:r>
          </a:p>
        </p:txBody>
      </p:sp>
      <p:sp>
        <p:nvSpPr>
          <p:cNvPr id="21" name="TextBox 21"/>
          <p:cNvSpPr txBox="1"/>
          <p:nvPr/>
        </p:nvSpPr>
        <p:spPr>
          <a:xfrm>
            <a:off x="252258" y="6717673"/>
            <a:ext cx="4656045" cy="1952354"/>
          </a:xfrm>
          <a:prstGeom prst="rect">
            <a:avLst/>
          </a:prstGeom>
        </p:spPr>
        <p:txBody>
          <a:bodyPr lIns="0" tIns="0" rIns="0" bIns="0" rtlCol="0" anchor="t">
            <a:spAutoFit/>
          </a:bodyPr>
          <a:lstStyle/>
          <a:p>
            <a:pPr marL="0" lvl="0" indent="0" algn="r">
              <a:lnSpc>
                <a:spcPts val="3149"/>
              </a:lnSpc>
            </a:pPr>
            <a:r>
              <a:rPr lang="en-US" sz="2499">
                <a:solidFill>
                  <a:srgbClr val="FFFFFF"/>
                </a:solidFill>
                <a:latin typeface="DM Sans"/>
                <a:ea typeface="DM Sans"/>
                <a:cs typeface="DM Sans"/>
                <a:sym typeface="DM Sans"/>
              </a:rPr>
              <a:t>Secure issuance of licenses, permits, and public records, ensuring document integrity and trust for citizens and businesses.</a:t>
            </a:r>
          </a:p>
        </p:txBody>
      </p:sp>
      <p:sp>
        <p:nvSpPr>
          <p:cNvPr id="22" name="Freeform 22"/>
          <p:cNvSpPr/>
          <p:nvPr/>
        </p:nvSpPr>
        <p:spPr>
          <a:xfrm>
            <a:off x="-2710128" y="7198908"/>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TextBox 24"/>
          <p:cNvSpPr txBox="1"/>
          <p:nvPr/>
        </p:nvSpPr>
        <p:spPr>
          <a:xfrm>
            <a:off x="5190791" y="653268"/>
            <a:ext cx="7296575" cy="741339"/>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FUTURE APPLICATIONS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72956" y="8456457"/>
            <a:ext cx="4943573" cy="488178"/>
          </a:xfrm>
          <a:custGeom>
            <a:avLst/>
            <a:gdLst/>
            <a:ahLst/>
            <a:cxnLst/>
            <a:rect l="l" t="t" r="r" b="b"/>
            <a:pathLst>
              <a:path w="4943573" h="488178">
                <a:moveTo>
                  <a:pt x="0" y="0"/>
                </a:moveTo>
                <a:lnTo>
                  <a:pt x="4943573" y="0"/>
                </a:lnTo>
                <a:lnTo>
                  <a:pt x="4943573" y="488178"/>
                </a:lnTo>
                <a:lnTo>
                  <a:pt x="0" y="488178"/>
                </a:lnTo>
                <a:lnTo>
                  <a:pt x="0" y="0"/>
                </a:lnTo>
                <a:close/>
              </a:path>
            </a:pathLst>
          </a:custGeom>
          <a:blipFill>
            <a:blip r:embed="rId4"/>
            <a:stretch>
              <a:fillRect t="-99999"/>
            </a:stretch>
          </a:blipFill>
        </p:spPr>
      </p:sp>
      <p:sp>
        <p:nvSpPr>
          <p:cNvPr id="4" name="Freeform 4"/>
          <p:cNvSpPr/>
          <p:nvPr/>
        </p:nvSpPr>
        <p:spPr>
          <a:xfrm>
            <a:off x="6670082" y="8456457"/>
            <a:ext cx="4943573" cy="488178"/>
          </a:xfrm>
          <a:custGeom>
            <a:avLst/>
            <a:gdLst/>
            <a:ahLst/>
            <a:cxnLst/>
            <a:rect l="l" t="t" r="r" b="b"/>
            <a:pathLst>
              <a:path w="4943573" h="488178">
                <a:moveTo>
                  <a:pt x="0" y="0"/>
                </a:moveTo>
                <a:lnTo>
                  <a:pt x="4943573" y="0"/>
                </a:lnTo>
                <a:lnTo>
                  <a:pt x="4943573" y="488178"/>
                </a:lnTo>
                <a:lnTo>
                  <a:pt x="0" y="488178"/>
                </a:lnTo>
                <a:lnTo>
                  <a:pt x="0" y="0"/>
                </a:lnTo>
                <a:close/>
              </a:path>
            </a:pathLst>
          </a:custGeom>
          <a:blipFill>
            <a:blip r:embed="rId4"/>
            <a:stretch>
              <a:fillRect t="-99999"/>
            </a:stretch>
          </a:blipFill>
        </p:spPr>
      </p:sp>
      <p:sp>
        <p:nvSpPr>
          <p:cNvPr id="5" name="Freeform 5"/>
          <p:cNvSpPr/>
          <p:nvPr/>
        </p:nvSpPr>
        <p:spPr>
          <a:xfrm>
            <a:off x="12071471" y="8456457"/>
            <a:ext cx="4943573" cy="488178"/>
          </a:xfrm>
          <a:custGeom>
            <a:avLst/>
            <a:gdLst/>
            <a:ahLst/>
            <a:cxnLst/>
            <a:rect l="l" t="t" r="r" b="b"/>
            <a:pathLst>
              <a:path w="4943573" h="488178">
                <a:moveTo>
                  <a:pt x="0" y="0"/>
                </a:moveTo>
                <a:lnTo>
                  <a:pt x="4943573" y="0"/>
                </a:lnTo>
                <a:lnTo>
                  <a:pt x="4943573" y="488178"/>
                </a:lnTo>
                <a:lnTo>
                  <a:pt x="0" y="488178"/>
                </a:lnTo>
                <a:lnTo>
                  <a:pt x="0" y="0"/>
                </a:lnTo>
                <a:close/>
              </a:path>
            </a:pathLst>
          </a:custGeom>
          <a:blipFill>
            <a:blip r:embed="rId4"/>
            <a:stretch>
              <a:fillRect t="-99999"/>
            </a:stretch>
          </a:blipFill>
        </p:spPr>
      </p:sp>
      <p:grpSp>
        <p:nvGrpSpPr>
          <p:cNvPr id="6" name="Group 6"/>
          <p:cNvGrpSpPr/>
          <p:nvPr/>
        </p:nvGrpSpPr>
        <p:grpSpPr>
          <a:xfrm>
            <a:off x="1299005" y="3643111"/>
            <a:ext cx="4917525" cy="4813347"/>
            <a:chOff x="0" y="0"/>
            <a:chExt cx="1131733" cy="1107757"/>
          </a:xfrm>
        </p:grpSpPr>
        <p:sp>
          <p:nvSpPr>
            <p:cNvPr id="7" name="Freeform 7"/>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id="8" name="TextBox 8"/>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grpSp>
        <p:nvGrpSpPr>
          <p:cNvPr id="9" name="Group 9"/>
          <p:cNvGrpSpPr/>
          <p:nvPr/>
        </p:nvGrpSpPr>
        <p:grpSpPr>
          <a:xfrm>
            <a:off x="6680967" y="3643111"/>
            <a:ext cx="4917525" cy="4813347"/>
            <a:chOff x="0" y="0"/>
            <a:chExt cx="1131733" cy="1107757"/>
          </a:xfrm>
        </p:grpSpPr>
        <p:sp>
          <p:nvSpPr>
            <p:cNvPr id="10" name="Freeform 10"/>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id="11" name="TextBox 11"/>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grpSp>
        <p:nvGrpSpPr>
          <p:cNvPr id="12" name="Group 12"/>
          <p:cNvGrpSpPr/>
          <p:nvPr/>
        </p:nvGrpSpPr>
        <p:grpSpPr>
          <a:xfrm>
            <a:off x="12067208" y="3643111"/>
            <a:ext cx="4917525" cy="4813347"/>
            <a:chOff x="0" y="0"/>
            <a:chExt cx="1131733" cy="1107757"/>
          </a:xfrm>
        </p:grpSpPr>
        <p:sp>
          <p:nvSpPr>
            <p:cNvPr id="13" name="Freeform 13"/>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id="14" name="TextBox 14"/>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sp>
        <p:nvSpPr>
          <p:cNvPr id="15" name="Freeform 15"/>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5045356" y="838200"/>
            <a:ext cx="8197288" cy="825460"/>
          </a:xfrm>
          <a:prstGeom prst="rect">
            <a:avLst/>
          </a:prstGeom>
        </p:spPr>
        <p:txBody>
          <a:bodyPr lIns="0" tIns="0" rIns="0" bIns="0" rtlCol="0" anchor="t">
            <a:spAutoFit/>
          </a:bodyPr>
          <a:lstStyle/>
          <a:p>
            <a:pPr marL="0" lvl="0" indent="0" algn="ctr">
              <a:lnSpc>
                <a:spcPts val="6451"/>
              </a:lnSpc>
              <a:spcBef>
                <a:spcPct val="0"/>
              </a:spcBef>
            </a:pPr>
            <a:r>
              <a:rPr lang="en-US" sz="5376" b="1">
                <a:solidFill>
                  <a:srgbClr val="FFFFFF"/>
                </a:solidFill>
                <a:latin typeface="Now Bold"/>
                <a:ea typeface="Now Bold"/>
                <a:cs typeface="Now Bold"/>
                <a:sym typeface="Now Bold"/>
              </a:rPr>
              <a:t>CONCLUSION</a:t>
            </a:r>
          </a:p>
        </p:txBody>
      </p:sp>
      <p:sp>
        <p:nvSpPr>
          <p:cNvPr id="17" name="TextBox 17"/>
          <p:cNvSpPr txBox="1"/>
          <p:nvPr/>
        </p:nvSpPr>
        <p:spPr>
          <a:xfrm>
            <a:off x="1519552" y="3877557"/>
            <a:ext cx="4450381" cy="1750751"/>
          </a:xfrm>
          <a:prstGeom prst="rect">
            <a:avLst/>
          </a:prstGeom>
        </p:spPr>
        <p:txBody>
          <a:bodyPr lIns="0" tIns="0" rIns="0" bIns="0" rtlCol="0" anchor="t">
            <a:spAutoFit/>
          </a:bodyPr>
          <a:lstStyle/>
          <a:p>
            <a:pPr marL="0" lvl="0" indent="0" algn="ctr">
              <a:lnSpc>
                <a:spcPts val="4691"/>
              </a:lnSpc>
              <a:spcBef>
                <a:spcPct val="0"/>
              </a:spcBef>
            </a:pPr>
            <a:r>
              <a:rPr lang="en-US" sz="3399" b="1">
                <a:solidFill>
                  <a:srgbClr val="0071C9"/>
                </a:solidFill>
                <a:latin typeface="DM Sans Bold"/>
                <a:ea typeface="DM Sans Bold"/>
                <a:cs typeface="DM Sans Bold"/>
                <a:sym typeface="DM Sans Bold"/>
              </a:rPr>
              <a:t>Revolutionizing Credential Management</a:t>
            </a:r>
          </a:p>
        </p:txBody>
      </p:sp>
      <p:sp>
        <p:nvSpPr>
          <p:cNvPr id="18" name="TextBox 18"/>
          <p:cNvSpPr txBox="1"/>
          <p:nvPr/>
        </p:nvSpPr>
        <p:spPr>
          <a:xfrm>
            <a:off x="6762125" y="5429250"/>
            <a:ext cx="4759488" cy="2990850"/>
          </a:xfrm>
          <a:prstGeom prst="rect">
            <a:avLst/>
          </a:prstGeom>
        </p:spPr>
        <p:txBody>
          <a:bodyPr lIns="0" tIns="0" rIns="0" bIns="0" rtlCol="0" anchor="t">
            <a:spAutoFit/>
          </a:bodyPr>
          <a:lstStyle/>
          <a:p>
            <a:pPr marL="0" lvl="0" indent="0" algn="ctr">
              <a:lnSpc>
                <a:spcPts val="3449"/>
              </a:lnSpc>
              <a:spcBef>
                <a:spcPct val="0"/>
              </a:spcBef>
            </a:pPr>
            <a:r>
              <a:rPr lang="en-US" sz="2499" dirty="0">
                <a:solidFill>
                  <a:srgbClr val="051D40"/>
                </a:solidFill>
                <a:latin typeface="DM Sans"/>
                <a:ea typeface="DM Sans"/>
                <a:cs typeface="DM Sans"/>
                <a:sym typeface="DM Sans"/>
              </a:rPr>
              <a:t>Through multi-signature security, Layer 2 scaling, quantum-resistant cryptography, and robust access control, we ensure the highest level of privacy and security.</a:t>
            </a:r>
          </a:p>
        </p:txBody>
      </p:sp>
      <p:sp>
        <p:nvSpPr>
          <p:cNvPr id="19" name="TextBox 19"/>
          <p:cNvSpPr txBox="1"/>
          <p:nvPr/>
        </p:nvSpPr>
        <p:spPr>
          <a:xfrm>
            <a:off x="7769221" y="3695700"/>
            <a:ext cx="2741016" cy="1782026"/>
          </a:xfrm>
          <a:prstGeom prst="rect">
            <a:avLst/>
          </a:prstGeom>
        </p:spPr>
        <p:txBody>
          <a:bodyPr lIns="0" tIns="0" rIns="0" bIns="0" rtlCol="0" anchor="t">
            <a:spAutoFit/>
          </a:bodyPr>
          <a:lstStyle/>
          <a:p>
            <a:pPr marL="0" lvl="0" indent="0" algn="ctr">
              <a:lnSpc>
                <a:spcPts val="4691"/>
              </a:lnSpc>
              <a:spcBef>
                <a:spcPct val="0"/>
              </a:spcBef>
            </a:pPr>
            <a:r>
              <a:rPr lang="en-US" sz="3399" b="1" dirty="0">
                <a:solidFill>
                  <a:srgbClr val="F1945B"/>
                </a:solidFill>
                <a:latin typeface="DM Sans Bold"/>
                <a:ea typeface="DM Sans Bold"/>
                <a:cs typeface="DM Sans Bold"/>
                <a:sym typeface="DM Sans Bold"/>
              </a:rPr>
              <a:t>Key Features Recap</a:t>
            </a:r>
          </a:p>
        </p:txBody>
      </p:sp>
      <p:sp>
        <p:nvSpPr>
          <p:cNvPr id="20" name="TextBox 20"/>
          <p:cNvSpPr txBox="1"/>
          <p:nvPr/>
        </p:nvSpPr>
        <p:spPr>
          <a:xfrm>
            <a:off x="12448402" y="5393263"/>
            <a:ext cx="4189710" cy="2990850"/>
          </a:xfrm>
          <a:prstGeom prst="rect">
            <a:avLst/>
          </a:prstGeom>
        </p:spPr>
        <p:txBody>
          <a:bodyPr lIns="0" tIns="0" rIns="0" bIns="0" rtlCol="0" anchor="t">
            <a:spAutoFit/>
          </a:bodyPr>
          <a:lstStyle/>
          <a:p>
            <a:pPr marL="0" lvl="0" indent="0" algn="ctr">
              <a:lnSpc>
                <a:spcPts val="3449"/>
              </a:lnSpc>
              <a:spcBef>
                <a:spcPct val="0"/>
              </a:spcBef>
            </a:pPr>
            <a:r>
              <a:rPr lang="en-US" sz="2499">
                <a:solidFill>
                  <a:srgbClr val="051D40"/>
                </a:solidFill>
                <a:latin typeface="DM Sans"/>
                <a:ea typeface="DM Sans"/>
                <a:cs typeface="DM Sans"/>
                <a:sym typeface="DM Sans"/>
              </a:rPr>
              <a:t> By preparing for quantum computing and expanding to industries like healthcare, legal, and government, our system is built to solve today’s challenges and tomorrow’s threats.</a:t>
            </a:r>
          </a:p>
        </p:txBody>
      </p:sp>
      <p:sp>
        <p:nvSpPr>
          <p:cNvPr id="21" name="TextBox 21"/>
          <p:cNvSpPr txBox="1"/>
          <p:nvPr/>
        </p:nvSpPr>
        <p:spPr>
          <a:xfrm>
            <a:off x="12786709" y="3877557"/>
            <a:ext cx="3478522" cy="1160310"/>
          </a:xfrm>
          <a:prstGeom prst="rect">
            <a:avLst/>
          </a:prstGeom>
        </p:spPr>
        <p:txBody>
          <a:bodyPr lIns="0" tIns="0" rIns="0" bIns="0" rtlCol="0" anchor="t">
            <a:spAutoFit/>
          </a:bodyPr>
          <a:lstStyle/>
          <a:p>
            <a:pPr algn="ctr">
              <a:lnSpc>
                <a:spcPts val="4691"/>
              </a:lnSpc>
            </a:pPr>
            <a:r>
              <a:rPr lang="en-US" sz="3399" b="1">
                <a:solidFill>
                  <a:srgbClr val="39B54A"/>
                </a:solidFill>
                <a:latin typeface="DM Sans Bold"/>
                <a:ea typeface="DM Sans Bold"/>
                <a:cs typeface="DM Sans Bold"/>
                <a:sym typeface="DM Sans Bold"/>
              </a:rPr>
              <a:t>Future Ready</a:t>
            </a:r>
          </a:p>
          <a:p>
            <a:pPr marL="0" lvl="0" indent="0" algn="ctr">
              <a:lnSpc>
                <a:spcPts val="4691"/>
              </a:lnSpc>
              <a:spcBef>
                <a:spcPct val="0"/>
              </a:spcBef>
            </a:pPr>
            <a:r>
              <a:rPr lang="en-US" sz="3399" b="1">
                <a:solidFill>
                  <a:srgbClr val="39B54A"/>
                </a:solidFill>
                <a:latin typeface="DM Sans Bold"/>
                <a:ea typeface="DM Sans Bold"/>
                <a:cs typeface="DM Sans Bold"/>
                <a:sym typeface="DM Sans Bold"/>
              </a:rPr>
              <a:t>Roadmap</a:t>
            </a:r>
          </a:p>
        </p:txBody>
      </p:sp>
      <p:sp>
        <p:nvSpPr>
          <p:cNvPr id="22" name="TextBox 22"/>
          <p:cNvSpPr txBox="1"/>
          <p:nvPr/>
        </p:nvSpPr>
        <p:spPr>
          <a:xfrm>
            <a:off x="2060417" y="6017150"/>
            <a:ext cx="3662920" cy="2133600"/>
          </a:xfrm>
          <a:prstGeom prst="rect">
            <a:avLst/>
          </a:prstGeom>
        </p:spPr>
        <p:txBody>
          <a:bodyPr lIns="0" tIns="0" rIns="0" bIns="0" rtlCol="0" anchor="t">
            <a:spAutoFit/>
          </a:bodyPr>
          <a:lstStyle/>
          <a:p>
            <a:pPr marL="0" lvl="0" indent="0" algn="ctr">
              <a:lnSpc>
                <a:spcPts val="3449"/>
              </a:lnSpc>
              <a:spcBef>
                <a:spcPct val="0"/>
              </a:spcBef>
            </a:pPr>
            <a:r>
              <a:rPr lang="en-US" sz="2499">
                <a:solidFill>
                  <a:srgbClr val="051D40"/>
                </a:solidFill>
                <a:latin typeface="DM Sans"/>
                <a:ea typeface="DM Sans"/>
                <a:cs typeface="DM Sans"/>
                <a:sym typeface="DM Sans"/>
              </a:rPr>
              <a:t>Our blockchain-based system provides a secure, scalable, and future-proof solution for managing credentials.</a:t>
            </a:r>
          </a:p>
        </p:txBody>
      </p:sp>
      <p:sp>
        <p:nvSpPr>
          <p:cNvPr id="23" name="TextBox 23"/>
          <p:cNvSpPr txBox="1"/>
          <p:nvPr/>
        </p:nvSpPr>
        <p:spPr>
          <a:xfrm>
            <a:off x="2866061" y="1907369"/>
            <a:ext cx="1783412" cy="1735742"/>
          </a:xfrm>
          <a:prstGeom prst="rect">
            <a:avLst/>
          </a:prstGeom>
        </p:spPr>
        <p:txBody>
          <a:bodyPr lIns="0" tIns="0" rIns="0" bIns="0" rtlCol="0" anchor="t">
            <a:spAutoFit/>
          </a:bodyPr>
          <a:lstStyle/>
          <a:p>
            <a:pPr algn="ctr">
              <a:lnSpc>
                <a:spcPts val="14113"/>
              </a:lnSpc>
              <a:spcBef>
                <a:spcPct val="0"/>
              </a:spcBef>
            </a:pPr>
            <a:r>
              <a:rPr lang="en-US" sz="10227" b="1">
                <a:solidFill>
                  <a:srgbClr val="000000"/>
                </a:solidFill>
                <a:latin typeface="DM Sans Bold"/>
                <a:ea typeface="DM Sans Bold"/>
                <a:cs typeface="DM Sans Bold"/>
                <a:sym typeface="DM Sans Bold"/>
              </a:rPr>
              <a:t>💡</a:t>
            </a:r>
          </a:p>
        </p:txBody>
      </p:sp>
      <p:sp>
        <p:nvSpPr>
          <p:cNvPr id="24" name="TextBox 24"/>
          <p:cNvSpPr txBox="1"/>
          <p:nvPr/>
        </p:nvSpPr>
        <p:spPr>
          <a:xfrm>
            <a:off x="8315391" y="1985150"/>
            <a:ext cx="1648676" cy="1599230"/>
          </a:xfrm>
          <a:prstGeom prst="rect">
            <a:avLst/>
          </a:prstGeom>
        </p:spPr>
        <p:txBody>
          <a:bodyPr lIns="0" tIns="0" rIns="0" bIns="0" rtlCol="0" anchor="t">
            <a:spAutoFit/>
          </a:bodyPr>
          <a:lstStyle/>
          <a:p>
            <a:pPr algn="ctr">
              <a:lnSpc>
                <a:spcPts val="13047"/>
              </a:lnSpc>
              <a:spcBef>
                <a:spcPct val="0"/>
              </a:spcBef>
            </a:pPr>
            <a:r>
              <a:rPr lang="en-US" sz="9454" b="1">
                <a:solidFill>
                  <a:srgbClr val="000000"/>
                </a:solidFill>
                <a:latin typeface="DM Sans Bold"/>
                <a:ea typeface="DM Sans Bold"/>
                <a:cs typeface="DM Sans Bold"/>
                <a:sym typeface="DM Sans Bold"/>
              </a:rPr>
              <a:t>📝</a:t>
            </a:r>
          </a:p>
        </p:txBody>
      </p:sp>
      <p:sp>
        <p:nvSpPr>
          <p:cNvPr id="25" name="TextBox 25"/>
          <p:cNvSpPr txBox="1"/>
          <p:nvPr/>
        </p:nvSpPr>
        <p:spPr>
          <a:xfrm>
            <a:off x="13917819" y="2206175"/>
            <a:ext cx="1250875" cy="1204805"/>
          </a:xfrm>
          <a:prstGeom prst="rect">
            <a:avLst/>
          </a:prstGeom>
        </p:spPr>
        <p:txBody>
          <a:bodyPr lIns="0" tIns="0" rIns="0" bIns="0" rtlCol="0" anchor="t">
            <a:spAutoFit/>
          </a:bodyPr>
          <a:lstStyle/>
          <a:p>
            <a:pPr algn="ctr">
              <a:lnSpc>
                <a:spcPts val="9899"/>
              </a:lnSpc>
              <a:spcBef>
                <a:spcPct val="0"/>
              </a:spcBef>
            </a:pPr>
            <a:r>
              <a:rPr lang="en-US" sz="7173" b="1">
                <a:solidFill>
                  <a:srgbClr val="000000"/>
                </a:solidFill>
                <a:latin typeface="DM Sans Bold"/>
                <a:ea typeface="DM Sans Bold"/>
                <a:cs typeface="DM Sans Bold"/>
                <a:sym typeface="DM Sans Bold"/>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05611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t="-9197" b="-68552"/>
              </a:stretch>
            </a:blipFill>
          </p:spPr>
        </p:sp>
      </p:grpSp>
      <p:sp>
        <p:nvSpPr>
          <p:cNvPr id="5" name="Freeform 5"/>
          <p:cNvSpPr/>
          <p:nvPr/>
        </p:nvSpPr>
        <p:spPr>
          <a:xfrm>
            <a:off x="1269581" y="7297798"/>
            <a:ext cx="1227145" cy="1227145"/>
          </a:xfrm>
          <a:custGeom>
            <a:avLst/>
            <a:gdLst/>
            <a:ahLst/>
            <a:cxnLst/>
            <a:rect l="l" t="t" r="r" b="b"/>
            <a:pathLst>
              <a:path w="1227145" h="1227145">
                <a:moveTo>
                  <a:pt x="0" y="0"/>
                </a:moveTo>
                <a:lnTo>
                  <a:pt x="1227145" y="0"/>
                </a:lnTo>
                <a:lnTo>
                  <a:pt x="1227145" y="1227145"/>
                </a:lnTo>
                <a:lnTo>
                  <a:pt x="0" y="12271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883153" y="1165683"/>
            <a:ext cx="11010977" cy="2779351"/>
          </a:xfrm>
          <a:prstGeom prst="rect">
            <a:avLst/>
          </a:prstGeom>
        </p:spPr>
        <p:txBody>
          <a:bodyPr lIns="0" tIns="0" rIns="0" bIns="0" rtlCol="0" anchor="t">
            <a:spAutoFit/>
          </a:bodyPr>
          <a:lstStyle/>
          <a:p>
            <a:pPr marL="0" lvl="0" indent="0" algn="l">
              <a:lnSpc>
                <a:spcPts val="11125"/>
              </a:lnSpc>
            </a:pPr>
            <a:r>
              <a:rPr lang="en-US" sz="7946" b="1" spc="484">
                <a:solidFill>
                  <a:srgbClr val="FFFFFF"/>
                </a:solidFill>
                <a:latin typeface="Now Bold"/>
                <a:ea typeface="Now Bold"/>
                <a:cs typeface="Now Bold"/>
                <a:sym typeface="Now Bold"/>
              </a:rPr>
              <a:t>Thank's For Watching</a:t>
            </a:r>
          </a:p>
        </p:txBody>
      </p:sp>
      <p:sp>
        <p:nvSpPr>
          <p:cNvPr id="8" name="TextBox 8"/>
          <p:cNvSpPr txBox="1"/>
          <p:nvPr/>
        </p:nvSpPr>
        <p:spPr>
          <a:xfrm>
            <a:off x="2810800" y="7611346"/>
            <a:ext cx="7264796" cy="600048"/>
          </a:xfrm>
          <a:prstGeom prst="rect">
            <a:avLst/>
          </a:prstGeom>
        </p:spPr>
        <p:txBody>
          <a:bodyPr lIns="0" tIns="0" rIns="0" bIns="0" rtlCol="0" anchor="t">
            <a:spAutoFit/>
          </a:bodyPr>
          <a:lstStyle/>
          <a:p>
            <a:pPr marL="0" lvl="0" indent="0" algn="l">
              <a:lnSpc>
                <a:spcPts val="4763"/>
              </a:lnSpc>
              <a:spcBef>
                <a:spcPct val="0"/>
              </a:spcBef>
            </a:pPr>
            <a:r>
              <a:rPr lang="en-US" sz="3969" spc="198">
                <a:solidFill>
                  <a:srgbClr val="FFFBFB"/>
                </a:solidFill>
                <a:latin typeface="DM Sans"/>
                <a:ea typeface="DM Sans"/>
                <a:cs typeface="DM Sans"/>
                <a:sym typeface="DM Sans"/>
              </a:rPr>
              <a:t>theavezkhatri@hotmail.com</a:t>
            </a:r>
          </a:p>
        </p:txBody>
      </p:sp>
      <p:sp>
        <p:nvSpPr>
          <p:cNvPr id="9" name="TextBox 9"/>
          <p:cNvSpPr txBox="1"/>
          <p:nvPr/>
        </p:nvSpPr>
        <p:spPr>
          <a:xfrm>
            <a:off x="1862361" y="4417583"/>
            <a:ext cx="8607557" cy="2002425"/>
          </a:xfrm>
          <a:prstGeom prst="rect">
            <a:avLst/>
          </a:prstGeom>
        </p:spPr>
        <p:txBody>
          <a:bodyPr lIns="0" tIns="0" rIns="0" bIns="0" rtlCol="0" anchor="t">
            <a:spAutoFit/>
          </a:bodyPr>
          <a:lstStyle/>
          <a:p>
            <a:pPr algn="l">
              <a:lnSpc>
                <a:spcPts val="5323"/>
              </a:lnSpc>
            </a:pPr>
            <a:r>
              <a:rPr lang="en-US" sz="3857" b="1">
                <a:solidFill>
                  <a:srgbClr val="FFFFFF"/>
                </a:solidFill>
                <a:latin typeface="DM Sans Bold"/>
                <a:ea typeface="DM Sans Bold"/>
                <a:cs typeface="DM Sans Bold"/>
                <a:sym typeface="DM Sans Bold"/>
              </a:rPr>
              <a:t>I am seeking opportunities in cybersecurity and blockchain.</a:t>
            </a:r>
          </a:p>
          <a:p>
            <a:pPr algn="l">
              <a:lnSpc>
                <a:spcPts val="5323"/>
              </a:lnSpc>
              <a:spcBef>
                <a:spcPct val="0"/>
              </a:spcBef>
            </a:pPr>
            <a:r>
              <a:rPr lang="en-US" sz="3857" b="1">
                <a:solidFill>
                  <a:srgbClr val="FFFFFF"/>
                </a:solidFill>
                <a:latin typeface="DM Sans Bold"/>
                <a:ea typeface="DM Sans Bold"/>
                <a:cs typeface="DM Sans Bold"/>
                <a:sym typeface="DM Sans Bold"/>
              </a:rPr>
              <a:t>For any leads, please reach out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589</Words>
  <Application>Microsoft Office PowerPoint</Application>
  <PresentationFormat>Custom</PresentationFormat>
  <Paragraphs>57</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Now Bold</vt:lpstr>
      <vt:lpstr>DM Sans</vt:lpstr>
      <vt:lpstr>Arial</vt:lpstr>
      <vt:lpstr>Calibri</vt:lpstr>
      <vt:lpstr>DM Sans Italics</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 </dc:title>
  <cp:lastModifiedBy>The Avez Khatri</cp:lastModifiedBy>
  <cp:revision>2</cp:revision>
  <dcterms:created xsi:type="dcterms:W3CDTF">2006-08-16T00:00:00Z</dcterms:created>
  <dcterms:modified xsi:type="dcterms:W3CDTF">2024-09-10T04:56:58Z</dcterms:modified>
  <dc:identifier>DAGQTVvOmrc</dc:identifier>
</cp:coreProperties>
</file>